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257" r:id="rId3"/>
    <p:sldId id="258" r:id="rId4"/>
    <p:sldId id="260" r:id="rId5"/>
    <p:sldId id="261" r:id="rId6"/>
    <p:sldId id="265" r:id="rId7"/>
    <p:sldId id="262" r:id="rId8"/>
    <p:sldId id="320" r:id="rId9"/>
    <p:sldId id="278" r:id="rId10"/>
    <p:sldId id="264" r:id="rId11"/>
    <p:sldId id="267" r:id="rId12"/>
    <p:sldId id="321" r:id="rId13"/>
    <p:sldId id="269" r:id="rId14"/>
    <p:sldId id="270" r:id="rId15"/>
    <p:sldId id="272" r:id="rId16"/>
    <p:sldId id="273" r:id="rId17"/>
    <p:sldId id="266" r:id="rId18"/>
    <p:sldId id="318" r:id="rId19"/>
    <p:sldId id="279"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25" r:id="rId40"/>
    <p:sldId id="326" r:id="rId41"/>
    <p:sldId id="323" r:id="rId42"/>
    <p:sldId id="274" r:id="rId43"/>
  </p:sldIdLst>
  <p:sldSz cx="18288000" cy="10287000"/>
  <p:notesSz cx="6858000" cy="9144000"/>
  <p:embeddedFontLst>
    <p:embeddedFont>
      <p:font typeface="Computer Says No" panose="020B0604020202020204" charset="0"/>
      <p:regular r:id="rId45"/>
    </p:embeddedFont>
    <p:embeddedFont>
      <p:font typeface="OCR A Extended" panose="02010509020102010303" pitchFamily="50" charset="0"/>
      <p:regular r:id="rId46"/>
    </p:embeddedFont>
    <p:embeddedFont>
      <p:font typeface="Poppins" panose="00000500000000000000" pitchFamily="2" charset="0"/>
      <p:regular r:id="rId47"/>
      <p:bold r:id="rId48"/>
      <p:italic r:id="rId49"/>
      <p:boldItalic r:id="rId50"/>
    </p:embeddedFont>
    <p:embeddedFont>
      <p:font typeface="Poppins Bold" panose="00000800000000000000" charset="0"/>
      <p:regular r:id="rId51"/>
    </p:embeddedFont>
    <p:embeddedFont>
      <p:font typeface="Poppins Bold Italics" panose="020B0604020202020204" charset="0"/>
      <p:regular r:id="rId52"/>
    </p:embeddedFont>
    <p:embeddedFont>
      <p:font typeface="Poppins Light" panose="00000400000000000000" pitchFamily="2" charset="0"/>
      <p:regular r:id="rId53"/>
      <p:italic r:id="rId54"/>
    </p:embeddedFont>
    <p:embeddedFont>
      <p:font typeface="Poppins Medium" panose="00000600000000000000" pitchFamily="2" charset="0"/>
      <p:regular r:id="rId55"/>
      <p: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204C30-1D39-4D7D-961D-AB54EA598933}" v="93" dt="2025-10-13T20:39:52.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6" autoAdjust="0"/>
    <p:restoredTop sz="94622" autoAdjust="0"/>
  </p:normalViewPr>
  <p:slideViewPr>
    <p:cSldViewPr>
      <p:cViewPr varScale="1">
        <p:scale>
          <a:sx n="68" d="100"/>
          <a:sy n="68" d="100"/>
        </p:scale>
        <p:origin x="368" y="-19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 Iovino" userId="9e0e11f1d74f3c9f" providerId="LiveId" clId="{C5025D6F-4914-400E-AB51-813EB0B84E4C}"/>
    <pc:docChg chg="undo custSel addSld delSld modSld">
      <pc:chgData name="Nicola Iovino" userId="9e0e11f1d74f3c9f" providerId="LiveId" clId="{C5025D6F-4914-400E-AB51-813EB0B84E4C}" dt="2025-10-13T20:39:52.494" v="235"/>
      <pc:docMkLst>
        <pc:docMk/>
      </pc:docMkLst>
      <pc:sldChg chg="modSp">
        <pc:chgData name="Nicola Iovino" userId="9e0e11f1d74f3c9f" providerId="LiveId" clId="{C5025D6F-4914-400E-AB51-813EB0B84E4C}" dt="2025-10-13T20:35:40.676" v="154"/>
        <pc:sldMkLst>
          <pc:docMk/>
          <pc:sldMk cId="0" sldId="256"/>
        </pc:sldMkLst>
        <pc:spChg chg="mod">
          <ac:chgData name="Nicola Iovino" userId="9e0e11f1d74f3c9f" providerId="LiveId" clId="{C5025D6F-4914-400E-AB51-813EB0B84E4C}" dt="2025-10-13T20:35:40.676" v="154"/>
          <ac:spMkLst>
            <pc:docMk/>
            <pc:sldMk cId="0" sldId="256"/>
            <ac:spMk id="9" creationId="{00000000-0000-0000-0000-000000000000}"/>
          </ac:spMkLst>
        </pc:spChg>
      </pc:sldChg>
      <pc:sldChg chg="modSp mod">
        <pc:chgData name="Nicola Iovino" userId="9e0e11f1d74f3c9f" providerId="LiveId" clId="{C5025D6F-4914-400E-AB51-813EB0B84E4C}" dt="2025-10-13T20:35:36.577" v="153"/>
        <pc:sldMkLst>
          <pc:docMk/>
          <pc:sldMk cId="0" sldId="257"/>
        </pc:sldMkLst>
        <pc:spChg chg="mod">
          <ac:chgData name="Nicola Iovino" userId="9e0e11f1d74f3c9f" providerId="LiveId" clId="{C5025D6F-4914-400E-AB51-813EB0B84E4C}" dt="2025-10-13T20:35:36.577" v="153"/>
          <ac:spMkLst>
            <pc:docMk/>
            <pc:sldMk cId="0" sldId="257"/>
            <ac:spMk id="8" creationId="{00000000-0000-0000-0000-000000000000}"/>
          </ac:spMkLst>
        </pc:spChg>
      </pc:sldChg>
      <pc:sldChg chg="modSp mod">
        <pc:chgData name="Nicola Iovino" userId="9e0e11f1d74f3c9f" providerId="LiveId" clId="{C5025D6F-4914-400E-AB51-813EB0B84E4C}" dt="2025-10-13T20:35:29.361" v="151"/>
        <pc:sldMkLst>
          <pc:docMk/>
          <pc:sldMk cId="0" sldId="258"/>
        </pc:sldMkLst>
        <pc:spChg chg="mod">
          <ac:chgData name="Nicola Iovino" userId="9e0e11f1d74f3c9f" providerId="LiveId" clId="{C5025D6F-4914-400E-AB51-813EB0B84E4C}" dt="2025-10-13T20:35:29.361" v="151"/>
          <ac:spMkLst>
            <pc:docMk/>
            <pc:sldMk cId="0" sldId="258"/>
            <ac:spMk id="5" creationId="{00000000-0000-0000-0000-000000000000}"/>
          </ac:spMkLst>
        </pc:spChg>
        <pc:spChg chg="mod">
          <ac:chgData name="Nicola Iovino" userId="9e0e11f1d74f3c9f" providerId="LiveId" clId="{C5025D6F-4914-400E-AB51-813EB0B84E4C}" dt="2025-10-13T20:21:34.462" v="28" actId="1076"/>
          <ac:spMkLst>
            <pc:docMk/>
            <pc:sldMk cId="0" sldId="258"/>
            <ac:spMk id="15" creationId="{00000000-0000-0000-0000-000000000000}"/>
          </ac:spMkLst>
        </pc:spChg>
      </pc:sldChg>
      <pc:sldChg chg="modSp">
        <pc:chgData name="Nicola Iovino" userId="9e0e11f1d74f3c9f" providerId="LiveId" clId="{C5025D6F-4914-400E-AB51-813EB0B84E4C}" dt="2025-10-13T20:35:44.715" v="155"/>
        <pc:sldMkLst>
          <pc:docMk/>
          <pc:sldMk cId="0" sldId="260"/>
        </pc:sldMkLst>
        <pc:spChg chg="mod">
          <ac:chgData name="Nicola Iovino" userId="9e0e11f1d74f3c9f" providerId="LiveId" clId="{C5025D6F-4914-400E-AB51-813EB0B84E4C}" dt="2025-10-13T20:35:44.715" v="155"/>
          <ac:spMkLst>
            <pc:docMk/>
            <pc:sldMk cId="0" sldId="260"/>
            <ac:spMk id="7" creationId="{00000000-0000-0000-0000-000000000000}"/>
          </ac:spMkLst>
        </pc:spChg>
      </pc:sldChg>
      <pc:sldChg chg="modSp">
        <pc:chgData name="Nicola Iovino" userId="9e0e11f1d74f3c9f" providerId="LiveId" clId="{C5025D6F-4914-400E-AB51-813EB0B84E4C}" dt="2025-10-13T20:35:47.605" v="156"/>
        <pc:sldMkLst>
          <pc:docMk/>
          <pc:sldMk cId="0" sldId="261"/>
        </pc:sldMkLst>
        <pc:spChg chg="mod">
          <ac:chgData name="Nicola Iovino" userId="9e0e11f1d74f3c9f" providerId="LiveId" clId="{C5025D6F-4914-400E-AB51-813EB0B84E4C}" dt="2025-10-13T20:35:47.605" v="156"/>
          <ac:spMkLst>
            <pc:docMk/>
            <pc:sldMk cId="0" sldId="261"/>
            <ac:spMk id="3" creationId="{00000000-0000-0000-0000-000000000000}"/>
          </ac:spMkLst>
        </pc:spChg>
      </pc:sldChg>
      <pc:sldChg chg="modSp">
        <pc:chgData name="Nicola Iovino" userId="9e0e11f1d74f3c9f" providerId="LiveId" clId="{C5025D6F-4914-400E-AB51-813EB0B84E4C}" dt="2025-10-13T20:35:57.819" v="158"/>
        <pc:sldMkLst>
          <pc:docMk/>
          <pc:sldMk cId="0" sldId="264"/>
        </pc:sldMkLst>
        <pc:spChg chg="mod">
          <ac:chgData name="Nicola Iovino" userId="9e0e11f1d74f3c9f" providerId="LiveId" clId="{C5025D6F-4914-400E-AB51-813EB0B84E4C}" dt="2025-10-13T20:35:57.819" v="158"/>
          <ac:spMkLst>
            <pc:docMk/>
            <pc:sldMk cId="0" sldId="264"/>
            <ac:spMk id="7" creationId="{00000000-0000-0000-0000-000000000000}"/>
          </ac:spMkLst>
        </pc:spChg>
      </pc:sldChg>
      <pc:sldChg chg="modSp">
        <pc:chgData name="Nicola Iovino" userId="9e0e11f1d74f3c9f" providerId="LiveId" clId="{C5025D6F-4914-400E-AB51-813EB0B84E4C}" dt="2025-10-13T20:35:50.085" v="157"/>
        <pc:sldMkLst>
          <pc:docMk/>
          <pc:sldMk cId="0" sldId="265"/>
        </pc:sldMkLst>
        <pc:spChg chg="mod">
          <ac:chgData name="Nicola Iovino" userId="9e0e11f1d74f3c9f" providerId="LiveId" clId="{C5025D6F-4914-400E-AB51-813EB0B84E4C}" dt="2025-10-13T20:35:50.085" v="157"/>
          <ac:spMkLst>
            <pc:docMk/>
            <pc:sldMk cId="0" sldId="265"/>
            <ac:spMk id="2" creationId="{00000000-0000-0000-0000-000000000000}"/>
          </ac:spMkLst>
        </pc:spChg>
      </pc:sldChg>
      <pc:sldChg chg="modSp">
        <pc:chgData name="Nicola Iovino" userId="9e0e11f1d74f3c9f" providerId="LiveId" clId="{C5025D6F-4914-400E-AB51-813EB0B84E4C}" dt="2025-10-13T20:39:47.149" v="233"/>
        <pc:sldMkLst>
          <pc:docMk/>
          <pc:sldMk cId="0" sldId="266"/>
        </pc:sldMkLst>
        <pc:spChg chg="mod">
          <ac:chgData name="Nicola Iovino" userId="9e0e11f1d74f3c9f" providerId="LiveId" clId="{C5025D6F-4914-400E-AB51-813EB0B84E4C}" dt="2025-10-13T20:39:45.349" v="232"/>
          <ac:spMkLst>
            <pc:docMk/>
            <pc:sldMk cId="0" sldId="266"/>
            <ac:spMk id="4" creationId="{00000000-0000-0000-0000-000000000000}"/>
          </ac:spMkLst>
        </pc:spChg>
        <pc:spChg chg="mod">
          <ac:chgData name="Nicola Iovino" userId="9e0e11f1d74f3c9f" providerId="LiveId" clId="{C5025D6F-4914-400E-AB51-813EB0B84E4C}" dt="2025-10-13T20:39:47.149" v="233"/>
          <ac:spMkLst>
            <pc:docMk/>
            <pc:sldMk cId="0" sldId="266"/>
            <ac:spMk id="8" creationId="{00000000-0000-0000-0000-000000000000}"/>
          </ac:spMkLst>
        </pc:spChg>
        <pc:spChg chg="mod">
          <ac:chgData name="Nicola Iovino" userId="9e0e11f1d74f3c9f" providerId="LiveId" clId="{C5025D6F-4914-400E-AB51-813EB0B84E4C}" dt="2025-10-13T20:36:28.022" v="165"/>
          <ac:spMkLst>
            <pc:docMk/>
            <pc:sldMk cId="0" sldId="266"/>
            <ac:spMk id="16" creationId="{00000000-0000-0000-0000-000000000000}"/>
          </ac:spMkLst>
        </pc:spChg>
      </pc:sldChg>
      <pc:sldChg chg="modSp">
        <pc:chgData name="Nicola Iovino" userId="9e0e11f1d74f3c9f" providerId="LiveId" clId="{C5025D6F-4914-400E-AB51-813EB0B84E4C}" dt="2025-10-13T20:36:01.636" v="159"/>
        <pc:sldMkLst>
          <pc:docMk/>
          <pc:sldMk cId="0" sldId="267"/>
        </pc:sldMkLst>
        <pc:spChg chg="mod">
          <ac:chgData name="Nicola Iovino" userId="9e0e11f1d74f3c9f" providerId="LiveId" clId="{C5025D6F-4914-400E-AB51-813EB0B84E4C}" dt="2025-10-13T20:36:01.636" v="159"/>
          <ac:spMkLst>
            <pc:docMk/>
            <pc:sldMk cId="0" sldId="267"/>
            <ac:spMk id="10" creationId="{00000000-0000-0000-0000-000000000000}"/>
          </ac:spMkLst>
        </pc:spChg>
      </pc:sldChg>
      <pc:sldChg chg="modSp">
        <pc:chgData name="Nicola Iovino" userId="9e0e11f1d74f3c9f" providerId="LiveId" clId="{C5025D6F-4914-400E-AB51-813EB0B84E4C}" dt="2025-10-13T20:36:09.101" v="161"/>
        <pc:sldMkLst>
          <pc:docMk/>
          <pc:sldMk cId="0" sldId="269"/>
        </pc:sldMkLst>
        <pc:spChg chg="mod">
          <ac:chgData name="Nicola Iovino" userId="9e0e11f1d74f3c9f" providerId="LiveId" clId="{C5025D6F-4914-400E-AB51-813EB0B84E4C}" dt="2025-10-13T20:36:09.101" v="161"/>
          <ac:spMkLst>
            <pc:docMk/>
            <pc:sldMk cId="0" sldId="269"/>
            <ac:spMk id="2" creationId="{00000000-0000-0000-0000-000000000000}"/>
          </ac:spMkLst>
        </pc:spChg>
      </pc:sldChg>
      <pc:sldChg chg="modSp">
        <pc:chgData name="Nicola Iovino" userId="9e0e11f1d74f3c9f" providerId="LiveId" clId="{C5025D6F-4914-400E-AB51-813EB0B84E4C}" dt="2025-10-13T20:36:12.552" v="162"/>
        <pc:sldMkLst>
          <pc:docMk/>
          <pc:sldMk cId="0" sldId="270"/>
        </pc:sldMkLst>
        <pc:spChg chg="mod">
          <ac:chgData name="Nicola Iovino" userId="9e0e11f1d74f3c9f" providerId="LiveId" clId="{C5025D6F-4914-400E-AB51-813EB0B84E4C}" dt="2025-10-13T20:36:12.552" v="162"/>
          <ac:spMkLst>
            <pc:docMk/>
            <pc:sldMk cId="0" sldId="270"/>
            <ac:spMk id="2" creationId="{00000000-0000-0000-0000-000000000000}"/>
          </ac:spMkLst>
        </pc:spChg>
      </pc:sldChg>
      <pc:sldChg chg="modSp">
        <pc:chgData name="Nicola Iovino" userId="9e0e11f1d74f3c9f" providerId="LiveId" clId="{C5025D6F-4914-400E-AB51-813EB0B84E4C}" dt="2025-10-13T20:36:19.519" v="163"/>
        <pc:sldMkLst>
          <pc:docMk/>
          <pc:sldMk cId="0" sldId="272"/>
        </pc:sldMkLst>
        <pc:spChg chg="mod">
          <ac:chgData name="Nicola Iovino" userId="9e0e11f1d74f3c9f" providerId="LiveId" clId="{C5025D6F-4914-400E-AB51-813EB0B84E4C}" dt="2025-10-13T20:36:19.519" v="163"/>
          <ac:spMkLst>
            <pc:docMk/>
            <pc:sldMk cId="0" sldId="272"/>
            <ac:spMk id="2" creationId="{00000000-0000-0000-0000-000000000000}"/>
          </ac:spMkLst>
        </pc:spChg>
      </pc:sldChg>
      <pc:sldChg chg="modSp">
        <pc:chgData name="Nicola Iovino" userId="9e0e11f1d74f3c9f" providerId="LiveId" clId="{C5025D6F-4914-400E-AB51-813EB0B84E4C}" dt="2025-10-13T20:39:52.494" v="235"/>
        <pc:sldMkLst>
          <pc:docMk/>
          <pc:sldMk cId="0" sldId="273"/>
        </pc:sldMkLst>
        <pc:spChg chg="mod">
          <ac:chgData name="Nicola Iovino" userId="9e0e11f1d74f3c9f" providerId="LiveId" clId="{C5025D6F-4914-400E-AB51-813EB0B84E4C}" dt="2025-10-13T20:36:22.174" v="164"/>
          <ac:spMkLst>
            <pc:docMk/>
            <pc:sldMk cId="0" sldId="273"/>
            <ac:spMk id="6" creationId="{00000000-0000-0000-0000-000000000000}"/>
          </ac:spMkLst>
        </pc:spChg>
        <pc:spChg chg="mod">
          <ac:chgData name="Nicola Iovino" userId="9e0e11f1d74f3c9f" providerId="LiveId" clId="{C5025D6F-4914-400E-AB51-813EB0B84E4C}" dt="2025-10-13T20:39:52.494" v="235"/>
          <ac:spMkLst>
            <pc:docMk/>
            <pc:sldMk cId="0" sldId="273"/>
            <ac:spMk id="14" creationId="{488219C8-030A-0232-CBB0-A48956DE843B}"/>
          </ac:spMkLst>
        </pc:spChg>
        <pc:spChg chg="mod">
          <ac:chgData name="Nicola Iovino" userId="9e0e11f1d74f3c9f" providerId="LiveId" clId="{C5025D6F-4914-400E-AB51-813EB0B84E4C}" dt="2025-10-13T20:39:50.242" v="234"/>
          <ac:spMkLst>
            <pc:docMk/>
            <pc:sldMk cId="0" sldId="273"/>
            <ac:spMk id="17" creationId="{9D91B817-2ED2-42AD-15D7-676CB8ADB271}"/>
          </ac:spMkLst>
        </pc:spChg>
      </pc:sldChg>
      <pc:sldChg chg="modSp">
        <pc:chgData name="Nicola Iovino" userId="9e0e11f1d74f3c9f" providerId="LiveId" clId="{C5025D6F-4914-400E-AB51-813EB0B84E4C}" dt="2025-10-13T20:37:45.877" v="187"/>
        <pc:sldMkLst>
          <pc:docMk/>
          <pc:sldMk cId="0" sldId="274"/>
        </pc:sldMkLst>
        <pc:spChg chg="mod">
          <ac:chgData name="Nicola Iovino" userId="9e0e11f1d74f3c9f" providerId="LiveId" clId="{C5025D6F-4914-400E-AB51-813EB0B84E4C}" dt="2025-10-13T20:37:45.877" v="187"/>
          <ac:spMkLst>
            <pc:docMk/>
            <pc:sldMk cId="0" sldId="274"/>
            <ac:spMk id="6" creationId="{00000000-0000-0000-0000-000000000000}"/>
          </ac:spMkLst>
        </pc:spChg>
      </pc:sldChg>
      <pc:sldChg chg="modSp mod">
        <pc:chgData name="Nicola Iovino" userId="9e0e11f1d74f3c9f" providerId="LiveId" clId="{C5025D6F-4914-400E-AB51-813EB0B84E4C}" dt="2025-10-13T20:39:37.862" v="230"/>
        <pc:sldMkLst>
          <pc:docMk/>
          <pc:sldMk cId="373451559" sldId="279"/>
        </pc:sldMkLst>
        <pc:spChg chg="mod">
          <ac:chgData name="Nicola Iovino" userId="9e0e11f1d74f3c9f" providerId="LiveId" clId="{C5025D6F-4914-400E-AB51-813EB0B84E4C}" dt="2025-10-13T20:39:36.260" v="229"/>
          <ac:spMkLst>
            <pc:docMk/>
            <pc:sldMk cId="373451559" sldId="279"/>
            <ac:spMk id="3" creationId="{BCFF99E1-CA57-A12C-3AD8-08E64E487D53}"/>
          </ac:spMkLst>
        </pc:spChg>
        <pc:spChg chg="mod">
          <ac:chgData name="Nicola Iovino" userId="9e0e11f1d74f3c9f" providerId="LiveId" clId="{C5025D6F-4914-400E-AB51-813EB0B84E4C}" dt="2025-10-13T20:39:37.862" v="230"/>
          <ac:spMkLst>
            <pc:docMk/>
            <pc:sldMk cId="373451559" sldId="279"/>
            <ac:spMk id="4" creationId="{3DAB9730-73FB-25B7-86CA-8E77E4AE21AB}"/>
          </ac:spMkLst>
        </pc:spChg>
        <pc:spChg chg="mod">
          <ac:chgData name="Nicola Iovino" userId="9e0e11f1d74f3c9f" providerId="LiveId" clId="{C5025D6F-4914-400E-AB51-813EB0B84E4C}" dt="2025-10-13T20:25:09.697" v="40" actId="114"/>
          <ac:spMkLst>
            <pc:docMk/>
            <pc:sldMk cId="373451559" sldId="279"/>
            <ac:spMk id="6" creationId="{A3012795-B5CB-F54C-3B34-C04067B2AC98}"/>
          </ac:spMkLst>
        </pc:spChg>
        <pc:spChg chg="mod">
          <ac:chgData name="Nicola Iovino" userId="9e0e11f1d74f3c9f" providerId="LiveId" clId="{C5025D6F-4914-400E-AB51-813EB0B84E4C}" dt="2025-10-13T20:36:36.036" v="167"/>
          <ac:spMkLst>
            <pc:docMk/>
            <pc:sldMk cId="373451559" sldId="279"/>
            <ac:spMk id="16" creationId="{38148A52-C975-1DD0-F40D-1A9197C02268}"/>
          </ac:spMkLst>
        </pc:spChg>
      </pc:sldChg>
      <pc:sldChg chg="modSp mod">
        <pc:chgData name="Nicola Iovino" userId="9e0e11f1d74f3c9f" providerId="LiveId" clId="{C5025D6F-4914-400E-AB51-813EB0B84E4C}" dt="2025-10-13T20:39:32.405" v="228"/>
        <pc:sldMkLst>
          <pc:docMk/>
          <pc:sldMk cId="339937633" sldId="299"/>
        </pc:sldMkLst>
        <pc:spChg chg="mod">
          <ac:chgData name="Nicola Iovino" userId="9e0e11f1d74f3c9f" providerId="LiveId" clId="{C5025D6F-4914-400E-AB51-813EB0B84E4C}" dt="2025-10-13T20:39:30.778" v="227"/>
          <ac:spMkLst>
            <pc:docMk/>
            <pc:sldMk cId="339937633" sldId="299"/>
            <ac:spMk id="3" creationId="{5604279F-BF8B-9794-1661-1AC21109CD4C}"/>
          </ac:spMkLst>
        </pc:spChg>
        <pc:spChg chg="mod">
          <ac:chgData name="Nicola Iovino" userId="9e0e11f1d74f3c9f" providerId="LiveId" clId="{C5025D6F-4914-400E-AB51-813EB0B84E4C}" dt="2025-10-13T20:39:32.405" v="228"/>
          <ac:spMkLst>
            <pc:docMk/>
            <pc:sldMk cId="339937633" sldId="299"/>
            <ac:spMk id="4" creationId="{2BC07314-328D-68E5-C65C-F537D347EE9E}"/>
          </ac:spMkLst>
        </pc:spChg>
        <pc:spChg chg="mod">
          <ac:chgData name="Nicola Iovino" userId="9e0e11f1d74f3c9f" providerId="LiveId" clId="{C5025D6F-4914-400E-AB51-813EB0B84E4C}" dt="2025-10-13T20:25:27.698" v="44" actId="207"/>
          <ac:spMkLst>
            <pc:docMk/>
            <pc:sldMk cId="339937633" sldId="299"/>
            <ac:spMk id="5" creationId="{86488901-E47E-F3A9-13A0-8804AA7BC25A}"/>
          </ac:spMkLst>
        </pc:spChg>
        <pc:spChg chg="mod">
          <ac:chgData name="Nicola Iovino" userId="9e0e11f1d74f3c9f" providerId="LiveId" clId="{C5025D6F-4914-400E-AB51-813EB0B84E4C}" dt="2025-10-13T20:25:37.172" v="46" actId="207"/>
          <ac:spMkLst>
            <pc:docMk/>
            <pc:sldMk cId="339937633" sldId="299"/>
            <ac:spMk id="6" creationId="{DC400C8F-098D-852C-1754-B3C1EFD849DE}"/>
          </ac:spMkLst>
        </pc:spChg>
        <pc:spChg chg="mod">
          <ac:chgData name="Nicola Iovino" userId="9e0e11f1d74f3c9f" providerId="LiveId" clId="{C5025D6F-4914-400E-AB51-813EB0B84E4C}" dt="2025-10-13T20:36:41.005" v="168"/>
          <ac:spMkLst>
            <pc:docMk/>
            <pc:sldMk cId="339937633" sldId="299"/>
            <ac:spMk id="16" creationId="{C642431D-67B9-7B97-0EC1-BA00A900C4B2}"/>
          </ac:spMkLst>
        </pc:spChg>
      </pc:sldChg>
      <pc:sldChg chg="modSp mod">
        <pc:chgData name="Nicola Iovino" userId="9e0e11f1d74f3c9f" providerId="LiveId" clId="{C5025D6F-4914-400E-AB51-813EB0B84E4C}" dt="2025-10-13T20:39:28" v="226"/>
        <pc:sldMkLst>
          <pc:docMk/>
          <pc:sldMk cId="4180907089" sldId="300"/>
        </pc:sldMkLst>
        <pc:spChg chg="mod">
          <ac:chgData name="Nicola Iovino" userId="9e0e11f1d74f3c9f" providerId="LiveId" clId="{C5025D6F-4914-400E-AB51-813EB0B84E4C}" dt="2025-10-13T20:39:25.673" v="225"/>
          <ac:spMkLst>
            <pc:docMk/>
            <pc:sldMk cId="4180907089" sldId="300"/>
            <ac:spMk id="3" creationId="{80B114A7-0C1D-4803-96EA-485FFEED288C}"/>
          </ac:spMkLst>
        </pc:spChg>
        <pc:spChg chg="mod">
          <ac:chgData name="Nicola Iovino" userId="9e0e11f1d74f3c9f" providerId="LiveId" clId="{C5025D6F-4914-400E-AB51-813EB0B84E4C}" dt="2025-10-13T20:39:28" v="226"/>
          <ac:spMkLst>
            <pc:docMk/>
            <pc:sldMk cId="4180907089" sldId="300"/>
            <ac:spMk id="4" creationId="{98706779-6CC5-AAF4-99E5-FEE0BDDB6BB7}"/>
          </ac:spMkLst>
        </pc:spChg>
        <pc:spChg chg="mod">
          <ac:chgData name="Nicola Iovino" userId="9e0e11f1d74f3c9f" providerId="LiveId" clId="{C5025D6F-4914-400E-AB51-813EB0B84E4C}" dt="2025-10-13T20:25:49.751" v="50" actId="207"/>
          <ac:spMkLst>
            <pc:docMk/>
            <pc:sldMk cId="4180907089" sldId="300"/>
            <ac:spMk id="5" creationId="{4C63E3F0-0275-9F9C-7EB5-58E7A690FE17}"/>
          </ac:spMkLst>
        </pc:spChg>
        <pc:spChg chg="mod">
          <ac:chgData name="Nicola Iovino" userId="9e0e11f1d74f3c9f" providerId="LiveId" clId="{C5025D6F-4914-400E-AB51-813EB0B84E4C}" dt="2025-10-13T20:25:57.357" v="52" actId="207"/>
          <ac:spMkLst>
            <pc:docMk/>
            <pc:sldMk cId="4180907089" sldId="300"/>
            <ac:spMk id="6" creationId="{AC8A726F-C61F-5DB2-D0A9-76D58617B26D}"/>
          </ac:spMkLst>
        </pc:spChg>
        <pc:spChg chg="mod">
          <ac:chgData name="Nicola Iovino" userId="9e0e11f1d74f3c9f" providerId="LiveId" clId="{C5025D6F-4914-400E-AB51-813EB0B84E4C}" dt="2025-10-13T20:36:45.030" v="169"/>
          <ac:spMkLst>
            <pc:docMk/>
            <pc:sldMk cId="4180907089" sldId="300"/>
            <ac:spMk id="16" creationId="{1BD96213-2F13-0D65-980C-E554084EC21C}"/>
          </ac:spMkLst>
        </pc:spChg>
      </pc:sldChg>
      <pc:sldChg chg="modSp">
        <pc:chgData name="Nicola Iovino" userId="9e0e11f1d74f3c9f" providerId="LiveId" clId="{C5025D6F-4914-400E-AB51-813EB0B84E4C}" dt="2025-10-13T20:39:23.427" v="224"/>
        <pc:sldMkLst>
          <pc:docMk/>
          <pc:sldMk cId="1143254013" sldId="301"/>
        </pc:sldMkLst>
        <pc:spChg chg="mod">
          <ac:chgData name="Nicola Iovino" userId="9e0e11f1d74f3c9f" providerId="LiveId" clId="{C5025D6F-4914-400E-AB51-813EB0B84E4C}" dt="2025-10-13T20:39:21.156" v="223"/>
          <ac:spMkLst>
            <pc:docMk/>
            <pc:sldMk cId="1143254013" sldId="301"/>
            <ac:spMk id="3" creationId="{B9129A21-1868-93B7-3EFF-4EA4A3A6C490}"/>
          </ac:spMkLst>
        </pc:spChg>
        <pc:spChg chg="mod">
          <ac:chgData name="Nicola Iovino" userId="9e0e11f1d74f3c9f" providerId="LiveId" clId="{C5025D6F-4914-400E-AB51-813EB0B84E4C}" dt="2025-10-13T20:39:23.427" v="224"/>
          <ac:spMkLst>
            <pc:docMk/>
            <pc:sldMk cId="1143254013" sldId="301"/>
            <ac:spMk id="4" creationId="{4AE7418F-DA92-3A53-B7DB-549862121725}"/>
          </ac:spMkLst>
        </pc:spChg>
        <pc:spChg chg="mod">
          <ac:chgData name="Nicola Iovino" userId="9e0e11f1d74f3c9f" providerId="LiveId" clId="{C5025D6F-4914-400E-AB51-813EB0B84E4C}" dt="2025-10-13T20:36:50.288" v="170"/>
          <ac:spMkLst>
            <pc:docMk/>
            <pc:sldMk cId="1143254013" sldId="301"/>
            <ac:spMk id="16" creationId="{FDBA5C68-9968-FD1D-D7E2-85E3B043C257}"/>
          </ac:spMkLst>
        </pc:spChg>
      </pc:sldChg>
      <pc:sldChg chg="modSp">
        <pc:chgData name="Nicola Iovino" userId="9e0e11f1d74f3c9f" providerId="LiveId" clId="{C5025D6F-4914-400E-AB51-813EB0B84E4C}" dt="2025-10-13T20:39:17.458" v="222"/>
        <pc:sldMkLst>
          <pc:docMk/>
          <pc:sldMk cId="4102149750" sldId="302"/>
        </pc:sldMkLst>
        <pc:spChg chg="mod">
          <ac:chgData name="Nicola Iovino" userId="9e0e11f1d74f3c9f" providerId="LiveId" clId="{C5025D6F-4914-400E-AB51-813EB0B84E4C}" dt="2025-10-13T20:39:15.870" v="221"/>
          <ac:spMkLst>
            <pc:docMk/>
            <pc:sldMk cId="4102149750" sldId="302"/>
            <ac:spMk id="3" creationId="{24F2251C-A566-A57A-2FEA-52289FF861B8}"/>
          </ac:spMkLst>
        </pc:spChg>
        <pc:spChg chg="mod">
          <ac:chgData name="Nicola Iovino" userId="9e0e11f1d74f3c9f" providerId="LiveId" clId="{C5025D6F-4914-400E-AB51-813EB0B84E4C}" dt="2025-10-13T20:39:17.458" v="222"/>
          <ac:spMkLst>
            <pc:docMk/>
            <pc:sldMk cId="4102149750" sldId="302"/>
            <ac:spMk id="4" creationId="{41D830C8-D24B-52F4-0232-A846FC196F8A}"/>
          </ac:spMkLst>
        </pc:spChg>
        <pc:spChg chg="mod">
          <ac:chgData name="Nicola Iovino" userId="9e0e11f1d74f3c9f" providerId="LiveId" clId="{C5025D6F-4914-400E-AB51-813EB0B84E4C}" dt="2025-10-13T20:36:53.455" v="171"/>
          <ac:spMkLst>
            <pc:docMk/>
            <pc:sldMk cId="4102149750" sldId="302"/>
            <ac:spMk id="16" creationId="{C8CC6535-49EC-0D5F-03BD-E67C39356581}"/>
          </ac:spMkLst>
        </pc:spChg>
      </pc:sldChg>
      <pc:sldChg chg="modSp mod">
        <pc:chgData name="Nicola Iovino" userId="9e0e11f1d74f3c9f" providerId="LiveId" clId="{C5025D6F-4914-400E-AB51-813EB0B84E4C}" dt="2025-10-13T20:39:10.682" v="220"/>
        <pc:sldMkLst>
          <pc:docMk/>
          <pc:sldMk cId="4115192847" sldId="303"/>
        </pc:sldMkLst>
        <pc:spChg chg="mod">
          <ac:chgData name="Nicola Iovino" userId="9e0e11f1d74f3c9f" providerId="LiveId" clId="{C5025D6F-4914-400E-AB51-813EB0B84E4C}" dt="2025-10-13T20:39:08.516" v="219"/>
          <ac:spMkLst>
            <pc:docMk/>
            <pc:sldMk cId="4115192847" sldId="303"/>
            <ac:spMk id="3" creationId="{8D149CF8-B8DE-FC13-F2E8-8003541F306B}"/>
          </ac:spMkLst>
        </pc:spChg>
        <pc:spChg chg="mod">
          <ac:chgData name="Nicola Iovino" userId="9e0e11f1d74f3c9f" providerId="LiveId" clId="{C5025D6F-4914-400E-AB51-813EB0B84E4C}" dt="2025-10-13T20:39:10.682" v="220"/>
          <ac:spMkLst>
            <pc:docMk/>
            <pc:sldMk cId="4115192847" sldId="303"/>
            <ac:spMk id="4" creationId="{E0821030-B269-701B-A4E8-AE214B4EBD94}"/>
          </ac:spMkLst>
        </pc:spChg>
        <pc:spChg chg="mod">
          <ac:chgData name="Nicola Iovino" userId="9e0e11f1d74f3c9f" providerId="LiveId" clId="{C5025D6F-4914-400E-AB51-813EB0B84E4C}" dt="2025-10-13T20:26:19.399" v="54" actId="114"/>
          <ac:spMkLst>
            <pc:docMk/>
            <pc:sldMk cId="4115192847" sldId="303"/>
            <ac:spMk id="5" creationId="{0B36C830-3C1B-DAF1-B4FB-D9B0FEA15C37}"/>
          </ac:spMkLst>
        </pc:spChg>
        <pc:spChg chg="mod">
          <ac:chgData name="Nicola Iovino" userId="9e0e11f1d74f3c9f" providerId="LiveId" clId="{C5025D6F-4914-400E-AB51-813EB0B84E4C}" dt="2025-10-13T20:36:56.359" v="172"/>
          <ac:spMkLst>
            <pc:docMk/>
            <pc:sldMk cId="4115192847" sldId="303"/>
            <ac:spMk id="16" creationId="{71DE8060-7A65-9648-8576-37B1AE3254C4}"/>
          </ac:spMkLst>
        </pc:spChg>
      </pc:sldChg>
      <pc:sldChg chg="modSp mod">
        <pc:chgData name="Nicola Iovino" userId="9e0e11f1d74f3c9f" providerId="LiveId" clId="{C5025D6F-4914-400E-AB51-813EB0B84E4C}" dt="2025-10-13T20:39:05.817" v="218"/>
        <pc:sldMkLst>
          <pc:docMk/>
          <pc:sldMk cId="2596639892" sldId="304"/>
        </pc:sldMkLst>
        <pc:spChg chg="mod">
          <ac:chgData name="Nicola Iovino" userId="9e0e11f1d74f3c9f" providerId="LiveId" clId="{C5025D6F-4914-400E-AB51-813EB0B84E4C}" dt="2025-10-13T20:38:59.950" v="216" actId="1076"/>
          <ac:spMkLst>
            <pc:docMk/>
            <pc:sldMk cId="2596639892" sldId="304"/>
            <ac:spMk id="2" creationId="{C0578FAE-E563-B90E-FECD-3001AEF6B07A}"/>
          </ac:spMkLst>
        </pc:spChg>
        <pc:spChg chg="mod">
          <ac:chgData name="Nicola Iovino" userId="9e0e11f1d74f3c9f" providerId="LiveId" clId="{C5025D6F-4914-400E-AB51-813EB0B84E4C}" dt="2025-10-13T20:39:03.694" v="217"/>
          <ac:spMkLst>
            <pc:docMk/>
            <pc:sldMk cId="2596639892" sldId="304"/>
            <ac:spMk id="3" creationId="{80654AEE-8022-D7D0-7968-89AFEC2B9BA9}"/>
          </ac:spMkLst>
        </pc:spChg>
        <pc:spChg chg="mod">
          <ac:chgData name="Nicola Iovino" userId="9e0e11f1d74f3c9f" providerId="LiveId" clId="{C5025D6F-4914-400E-AB51-813EB0B84E4C}" dt="2025-10-13T20:39:05.817" v="218"/>
          <ac:spMkLst>
            <pc:docMk/>
            <pc:sldMk cId="2596639892" sldId="304"/>
            <ac:spMk id="4" creationId="{5D937317-178B-E148-5F2C-7A15AF024A50}"/>
          </ac:spMkLst>
        </pc:spChg>
        <pc:spChg chg="mod">
          <ac:chgData name="Nicola Iovino" userId="9e0e11f1d74f3c9f" providerId="LiveId" clId="{C5025D6F-4914-400E-AB51-813EB0B84E4C}" dt="2025-10-13T20:26:40.946" v="60" actId="207"/>
          <ac:spMkLst>
            <pc:docMk/>
            <pc:sldMk cId="2596639892" sldId="304"/>
            <ac:spMk id="5" creationId="{9F29B7F6-7DF2-1808-1D98-486A952B1A70}"/>
          </ac:spMkLst>
        </pc:spChg>
        <pc:spChg chg="mod">
          <ac:chgData name="Nicola Iovino" userId="9e0e11f1d74f3c9f" providerId="LiveId" clId="{C5025D6F-4914-400E-AB51-813EB0B84E4C}" dt="2025-10-13T20:26:47.263" v="62" actId="207"/>
          <ac:spMkLst>
            <pc:docMk/>
            <pc:sldMk cId="2596639892" sldId="304"/>
            <ac:spMk id="6" creationId="{50026519-EB65-8702-047E-CC3883C17506}"/>
          </ac:spMkLst>
        </pc:spChg>
        <pc:spChg chg="mod">
          <ac:chgData name="Nicola Iovino" userId="9e0e11f1d74f3c9f" providerId="LiveId" clId="{C5025D6F-4914-400E-AB51-813EB0B84E4C}" dt="2025-10-13T20:36:59.171" v="173"/>
          <ac:spMkLst>
            <pc:docMk/>
            <pc:sldMk cId="2596639892" sldId="304"/>
            <ac:spMk id="16" creationId="{4ED72577-4A16-1592-3782-8897E64B8ECC}"/>
          </ac:spMkLst>
        </pc:spChg>
      </pc:sldChg>
      <pc:sldChg chg="modSp mod">
        <pc:chgData name="Nicola Iovino" userId="9e0e11f1d74f3c9f" providerId="LiveId" clId="{C5025D6F-4914-400E-AB51-813EB0B84E4C}" dt="2025-10-13T20:38:58.711" v="215"/>
        <pc:sldMkLst>
          <pc:docMk/>
          <pc:sldMk cId="3726601225" sldId="305"/>
        </pc:sldMkLst>
        <pc:spChg chg="mod">
          <ac:chgData name="Nicola Iovino" userId="9e0e11f1d74f3c9f" providerId="LiveId" clId="{C5025D6F-4914-400E-AB51-813EB0B84E4C}" dt="2025-10-13T20:38:57.215" v="214"/>
          <ac:spMkLst>
            <pc:docMk/>
            <pc:sldMk cId="3726601225" sldId="305"/>
            <ac:spMk id="3" creationId="{C260F30A-EF8A-0008-07B4-C1889F9B38A2}"/>
          </ac:spMkLst>
        </pc:spChg>
        <pc:spChg chg="mod">
          <ac:chgData name="Nicola Iovino" userId="9e0e11f1d74f3c9f" providerId="LiveId" clId="{C5025D6F-4914-400E-AB51-813EB0B84E4C}" dt="2025-10-13T20:38:58.711" v="215"/>
          <ac:spMkLst>
            <pc:docMk/>
            <pc:sldMk cId="3726601225" sldId="305"/>
            <ac:spMk id="4" creationId="{21CE2B86-D3B9-CDEF-3512-36E0A2474C4E}"/>
          </ac:spMkLst>
        </pc:spChg>
        <pc:spChg chg="mod">
          <ac:chgData name="Nicola Iovino" userId="9e0e11f1d74f3c9f" providerId="LiveId" clId="{C5025D6F-4914-400E-AB51-813EB0B84E4C}" dt="2025-10-13T20:27:06.684" v="66" actId="207"/>
          <ac:spMkLst>
            <pc:docMk/>
            <pc:sldMk cId="3726601225" sldId="305"/>
            <ac:spMk id="5" creationId="{279FF74E-6F3F-75CA-B652-B44632E66D2D}"/>
          </ac:spMkLst>
        </pc:spChg>
        <pc:spChg chg="mod">
          <ac:chgData name="Nicola Iovino" userId="9e0e11f1d74f3c9f" providerId="LiveId" clId="{C5025D6F-4914-400E-AB51-813EB0B84E4C}" dt="2025-10-13T20:37:01.808" v="174"/>
          <ac:spMkLst>
            <pc:docMk/>
            <pc:sldMk cId="3726601225" sldId="305"/>
            <ac:spMk id="16" creationId="{56A8C915-90BD-732F-3A07-8671B38C1B49}"/>
          </ac:spMkLst>
        </pc:spChg>
      </pc:sldChg>
      <pc:sldChg chg="modSp mod">
        <pc:chgData name="Nicola Iovino" userId="9e0e11f1d74f3c9f" providerId="LiveId" clId="{C5025D6F-4914-400E-AB51-813EB0B84E4C}" dt="2025-10-13T20:38:53.681" v="213"/>
        <pc:sldMkLst>
          <pc:docMk/>
          <pc:sldMk cId="3750144200" sldId="306"/>
        </pc:sldMkLst>
        <pc:spChg chg="mod">
          <ac:chgData name="Nicola Iovino" userId="9e0e11f1d74f3c9f" providerId="LiveId" clId="{C5025D6F-4914-400E-AB51-813EB0B84E4C}" dt="2025-10-13T20:38:51.049" v="212"/>
          <ac:spMkLst>
            <pc:docMk/>
            <pc:sldMk cId="3750144200" sldId="306"/>
            <ac:spMk id="3" creationId="{12CA3272-1C18-73F6-9F3C-8869C37FF4BA}"/>
          </ac:spMkLst>
        </pc:spChg>
        <pc:spChg chg="mod">
          <ac:chgData name="Nicola Iovino" userId="9e0e11f1d74f3c9f" providerId="LiveId" clId="{C5025D6F-4914-400E-AB51-813EB0B84E4C}" dt="2025-10-13T20:38:53.681" v="213"/>
          <ac:spMkLst>
            <pc:docMk/>
            <pc:sldMk cId="3750144200" sldId="306"/>
            <ac:spMk id="4" creationId="{940B508F-F1F1-DE1C-C134-6DAB6D4ABAF3}"/>
          </ac:spMkLst>
        </pc:spChg>
        <pc:spChg chg="mod">
          <ac:chgData name="Nicola Iovino" userId="9e0e11f1d74f3c9f" providerId="LiveId" clId="{C5025D6F-4914-400E-AB51-813EB0B84E4C}" dt="2025-10-13T20:27:20.431" v="68" actId="114"/>
          <ac:spMkLst>
            <pc:docMk/>
            <pc:sldMk cId="3750144200" sldId="306"/>
            <ac:spMk id="6" creationId="{6C1DD193-174A-79B3-36C8-D91A32DC6F77}"/>
          </ac:spMkLst>
        </pc:spChg>
        <pc:spChg chg="mod">
          <ac:chgData name="Nicola Iovino" userId="9e0e11f1d74f3c9f" providerId="LiveId" clId="{C5025D6F-4914-400E-AB51-813EB0B84E4C}" dt="2025-10-13T20:37:05.158" v="175"/>
          <ac:spMkLst>
            <pc:docMk/>
            <pc:sldMk cId="3750144200" sldId="306"/>
            <ac:spMk id="16" creationId="{07D15221-ABA4-220C-F5F0-06553A45F84E}"/>
          </ac:spMkLst>
        </pc:spChg>
      </pc:sldChg>
      <pc:sldChg chg="modSp mod">
        <pc:chgData name="Nicola Iovino" userId="9e0e11f1d74f3c9f" providerId="LiveId" clId="{C5025D6F-4914-400E-AB51-813EB0B84E4C}" dt="2025-10-13T20:38:48.037" v="211"/>
        <pc:sldMkLst>
          <pc:docMk/>
          <pc:sldMk cId="1829712744" sldId="307"/>
        </pc:sldMkLst>
        <pc:spChg chg="mod">
          <ac:chgData name="Nicola Iovino" userId="9e0e11f1d74f3c9f" providerId="LiveId" clId="{C5025D6F-4914-400E-AB51-813EB0B84E4C}" dt="2025-10-13T20:38:46.174" v="210"/>
          <ac:spMkLst>
            <pc:docMk/>
            <pc:sldMk cId="1829712744" sldId="307"/>
            <ac:spMk id="3" creationId="{62CDD052-7137-5930-F167-7F71DBA4AF32}"/>
          </ac:spMkLst>
        </pc:spChg>
        <pc:spChg chg="mod">
          <ac:chgData name="Nicola Iovino" userId="9e0e11f1d74f3c9f" providerId="LiveId" clId="{C5025D6F-4914-400E-AB51-813EB0B84E4C}" dt="2025-10-13T20:38:48.037" v="211"/>
          <ac:spMkLst>
            <pc:docMk/>
            <pc:sldMk cId="1829712744" sldId="307"/>
            <ac:spMk id="4" creationId="{457C8005-5ED6-773D-F3C3-93FE0F12A15D}"/>
          </ac:spMkLst>
        </pc:spChg>
        <pc:spChg chg="mod">
          <ac:chgData name="Nicola Iovino" userId="9e0e11f1d74f3c9f" providerId="LiveId" clId="{C5025D6F-4914-400E-AB51-813EB0B84E4C}" dt="2025-10-13T20:27:33.109" v="72" actId="207"/>
          <ac:spMkLst>
            <pc:docMk/>
            <pc:sldMk cId="1829712744" sldId="307"/>
            <ac:spMk id="5" creationId="{9615D70A-780E-F1F5-87EC-8E31C4754E08}"/>
          </ac:spMkLst>
        </pc:spChg>
        <pc:spChg chg="mod">
          <ac:chgData name="Nicola Iovino" userId="9e0e11f1d74f3c9f" providerId="LiveId" clId="{C5025D6F-4914-400E-AB51-813EB0B84E4C}" dt="2025-10-13T20:37:10.305" v="176"/>
          <ac:spMkLst>
            <pc:docMk/>
            <pc:sldMk cId="1829712744" sldId="307"/>
            <ac:spMk id="16" creationId="{F3B97577-48E6-A00D-D3BA-2FB011750602}"/>
          </ac:spMkLst>
        </pc:spChg>
      </pc:sldChg>
      <pc:sldChg chg="modSp mod">
        <pc:chgData name="Nicola Iovino" userId="9e0e11f1d74f3c9f" providerId="LiveId" clId="{C5025D6F-4914-400E-AB51-813EB0B84E4C}" dt="2025-10-13T20:38:43.506" v="209"/>
        <pc:sldMkLst>
          <pc:docMk/>
          <pc:sldMk cId="3665302219" sldId="308"/>
        </pc:sldMkLst>
        <pc:spChg chg="mod">
          <ac:chgData name="Nicola Iovino" userId="9e0e11f1d74f3c9f" providerId="LiveId" clId="{C5025D6F-4914-400E-AB51-813EB0B84E4C}" dt="2025-10-13T20:38:41.753" v="208"/>
          <ac:spMkLst>
            <pc:docMk/>
            <pc:sldMk cId="3665302219" sldId="308"/>
            <ac:spMk id="3" creationId="{830A5176-2BDE-C9B1-66F4-72E933B5F770}"/>
          </ac:spMkLst>
        </pc:spChg>
        <pc:spChg chg="mod">
          <ac:chgData name="Nicola Iovino" userId="9e0e11f1d74f3c9f" providerId="LiveId" clId="{C5025D6F-4914-400E-AB51-813EB0B84E4C}" dt="2025-10-13T20:38:43.506" v="209"/>
          <ac:spMkLst>
            <pc:docMk/>
            <pc:sldMk cId="3665302219" sldId="308"/>
            <ac:spMk id="4" creationId="{990D6EAE-FFD9-C500-79E5-C5CBD370F990}"/>
          </ac:spMkLst>
        </pc:spChg>
        <pc:spChg chg="mod">
          <ac:chgData name="Nicola Iovino" userId="9e0e11f1d74f3c9f" providerId="LiveId" clId="{C5025D6F-4914-400E-AB51-813EB0B84E4C}" dt="2025-10-13T20:27:50.136" v="76" actId="207"/>
          <ac:spMkLst>
            <pc:docMk/>
            <pc:sldMk cId="3665302219" sldId="308"/>
            <ac:spMk id="5" creationId="{908FBE47-348F-837C-99BD-82C0A76B5E82}"/>
          </ac:spMkLst>
        </pc:spChg>
        <pc:spChg chg="mod">
          <ac:chgData name="Nicola Iovino" userId="9e0e11f1d74f3c9f" providerId="LiveId" clId="{C5025D6F-4914-400E-AB51-813EB0B84E4C}" dt="2025-10-13T20:27:57.397" v="78" actId="207"/>
          <ac:spMkLst>
            <pc:docMk/>
            <pc:sldMk cId="3665302219" sldId="308"/>
            <ac:spMk id="6" creationId="{73FCAC6B-85C3-36CA-6F4E-178A3C5E81F3}"/>
          </ac:spMkLst>
        </pc:spChg>
        <pc:spChg chg="mod">
          <ac:chgData name="Nicola Iovino" userId="9e0e11f1d74f3c9f" providerId="LiveId" clId="{C5025D6F-4914-400E-AB51-813EB0B84E4C}" dt="2025-10-13T20:37:13.448" v="177"/>
          <ac:spMkLst>
            <pc:docMk/>
            <pc:sldMk cId="3665302219" sldId="308"/>
            <ac:spMk id="16" creationId="{0460ACEE-0D14-FB2F-4DC1-12EC78EB1F9E}"/>
          </ac:spMkLst>
        </pc:spChg>
      </pc:sldChg>
      <pc:sldChg chg="modSp mod">
        <pc:chgData name="Nicola Iovino" userId="9e0e11f1d74f3c9f" providerId="LiveId" clId="{C5025D6F-4914-400E-AB51-813EB0B84E4C}" dt="2025-10-13T20:38:37.791" v="207"/>
        <pc:sldMkLst>
          <pc:docMk/>
          <pc:sldMk cId="166180813" sldId="309"/>
        </pc:sldMkLst>
        <pc:spChg chg="mod">
          <ac:chgData name="Nicola Iovino" userId="9e0e11f1d74f3c9f" providerId="LiveId" clId="{C5025D6F-4914-400E-AB51-813EB0B84E4C}" dt="2025-10-13T20:38:35.794" v="206"/>
          <ac:spMkLst>
            <pc:docMk/>
            <pc:sldMk cId="166180813" sldId="309"/>
            <ac:spMk id="3" creationId="{ECE989C9-A29C-72DC-059D-2879F33AA86B}"/>
          </ac:spMkLst>
        </pc:spChg>
        <pc:spChg chg="mod">
          <ac:chgData name="Nicola Iovino" userId="9e0e11f1d74f3c9f" providerId="LiveId" clId="{C5025D6F-4914-400E-AB51-813EB0B84E4C}" dt="2025-10-13T20:38:37.791" v="207"/>
          <ac:spMkLst>
            <pc:docMk/>
            <pc:sldMk cId="166180813" sldId="309"/>
            <ac:spMk id="4" creationId="{97BFD6DE-87E8-6180-DBF2-7ECCC0FF1851}"/>
          </ac:spMkLst>
        </pc:spChg>
        <pc:spChg chg="mod">
          <ac:chgData name="Nicola Iovino" userId="9e0e11f1d74f3c9f" providerId="LiveId" clId="{C5025D6F-4914-400E-AB51-813EB0B84E4C}" dt="2025-10-13T20:28:10.611" v="82" actId="207"/>
          <ac:spMkLst>
            <pc:docMk/>
            <pc:sldMk cId="166180813" sldId="309"/>
            <ac:spMk id="5" creationId="{B23A6626-C923-E7D7-6A98-92EAF92B2A86}"/>
          </ac:spMkLst>
        </pc:spChg>
        <pc:spChg chg="mod">
          <ac:chgData name="Nicola Iovino" userId="9e0e11f1d74f3c9f" providerId="LiveId" clId="{C5025D6F-4914-400E-AB51-813EB0B84E4C}" dt="2025-10-13T20:37:16.426" v="178"/>
          <ac:spMkLst>
            <pc:docMk/>
            <pc:sldMk cId="166180813" sldId="309"/>
            <ac:spMk id="16" creationId="{4D0ABD53-4A4A-EAFD-6D75-8281D9A74B1E}"/>
          </ac:spMkLst>
        </pc:spChg>
      </pc:sldChg>
      <pc:sldChg chg="modSp mod">
        <pc:chgData name="Nicola Iovino" userId="9e0e11f1d74f3c9f" providerId="LiveId" clId="{C5025D6F-4914-400E-AB51-813EB0B84E4C}" dt="2025-10-13T20:38:32.834" v="205"/>
        <pc:sldMkLst>
          <pc:docMk/>
          <pc:sldMk cId="3246485992" sldId="310"/>
        </pc:sldMkLst>
        <pc:spChg chg="mod">
          <ac:chgData name="Nicola Iovino" userId="9e0e11f1d74f3c9f" providerId="LiveId" clId="{C5025D6F-4914-400E-AB51-813EB0B84E4C}" dt="2025-10-13T20:38:29.706" v="203" actId="1076"/>
          <ac:spMkLst>
            <pc:docMk/>
            <pc:sldMk cId="3246485992" sldId="310"/>
            <ac:spMk id="2" creationId="{EFB255E8-ECD3-F594-B9D3-06C93B880A05}"/>
          </ac:spMkLst>
        </pc:spChg>
        <pc:spChg chg="mod">
          <ac:chgData name="Nicola Iovino" userId="9e0e11f1d74f3c9f" providerId="LiveId" clId="{C5025D6F-4914-400E-AB51-813EB0B84E4C}" dt="2025-10-13T20:38:31.141" v="204"/>
          <ac:spMkLst>
            <pc:docMk/>
            <pc:sldMk cId="3246485992" sldId="310"/>
            <ac:spMk id="3" creationId="{927940FC-6AEC-3FB2-6F29-EE041F2A864D}"/>
          </ac:spMkLst>
        </pc:spChg>
        <pc:spChg chg="mod">
          <ac:chgData name="Nicola Iovino" userId="9e0e11f1d74f3c9f" providerId="LiveId" clId="{C5025D6F-4914-400E-AB51-813EB0B84E4C}" dt="2025-10-13T20:38:32.834" v="205"/>
          <ac:spMkLst>
            <pc:docMk/>
            <pc:sldMk cId="3246485992" sldId="310"/>
            <ac:spMk id="4" creationId="{4DC2F6F0-8BE3-0F48-7DE3-4EC17E295049}"/>
          </ac:spMkLst>
        </pc:spChg>
        <pc:spChg chg="mod">
          <ac:chgData name="Nicola Iovino" userId="9e0e11f1d74f3c9f" providerId="LiveId" clId="{C5025D6F-4914-400E-AB51-813EB0B84E4C}" dt="2025-10-13T20:28:33.134" v="88" actId="114"/>
          <ac:spMkLst>
            <pc:docMk/>
            <pc:sldMk cId="3246485992" sldId="310"/>
            <ac:spMk id="5" creationId="{718E904A-163B-5266-24F5-2FE4547E1877}"/>
          </ac:spMkLst>
        </pc:spChg>
        <pc:spChg chg="mod">
          <ac:chgData name="Nicola Iovino" userId="9e0e11f1d74f3c9f" providerId="LiveId" clId="{C5025D6F-4914-400E-AB51-813EB0B84E4C}" dt="2025-10-13T20:28:46.101" v="92" actId="207"/>
          <ac:spMkLst>
            <pc:docMk/>
            <pc:sldMk cId="3246485992" sldId="310"/>
            <ac:spMk id="6" creationId="{34270283-FB62-C827-D824-E74ED6442F7F}"/>
          </ac:spMkLst>
        </pc:spChg>
        <pc:spChg chg="mod">
          <ac:chgData name="Nicola Iovino" userId="9e0e11f1d74f3c9f" providerId="LiveId" clId="{C5025D6F-4914-400E-AB51-813EB0B84E4C}" dt="2025-10-13T20:37:18.601" v="179"/>
          <ac:spMkLst>
            <pc:docMk/>
            <pc:sldMk cId="3246485992" sldId="310"/>
            <ac:spMk id="16" creationId="{AA6B6F2D-6065-8FE9-ACED-4B64DCC828E6}"/>
          </ac:spMkLst>
        </pc:spChg>
      </pc:sldChg>
      <pc:sldChg chg="modSp mod">
        <pc:chgData name="Nicola Iovino" userId="9e0e11f1d74f3c9f" providerId="LiveId" clId="{C5025D6F-4914-400E-AB51-813EB0B84E4C}" dt="2025-10-13T20:38:28.549" v="202"/>
        <pc:sldMkLst>
          <pc:docMk/>
          <pc:sldMk cId="2999147461" sldId="311"/>
        </pc:sldMkLst>
        <pc:spChg chg="mod">
          <ac:chgData name="Nicola Iovino" userId="9e0e11f1d74f3c9f" providerId="LiveId" clId="{C5025D6F-4914-400E-AB51-813EB0B84E4C}" dt="2025-10-13T20:38:26.755" v="201"/>
          <ac:spMkLst>
            <pc:docMk/>
            <pc:sldMk cId="2999147461" sldId="311"/>
            <ac:spMk id="3" creationId="{AD4FFCCA-6DDF-FE4B-B84C-2644016C4EDD}"/>
          </ac:spMkLst>
        </pc:spChg>
        <pc:spChg chg="mod">
          <ac:chgData name="Nicola Iovino" userId="9e0e11f1d74f3c9f" providerId="LiveId" clId="{C5025D6F-4914-400E-AB51-813EB0B84E4C}" dt="2025-10-13T20:38:28.549" v="202"/>
          <ac:spMkLst>
            <pc:docMk/>
            <pc:sldMk cId="2999147461" sldId="311"/>
            <ac:spMk id="4" creationId="{29ECDA98-AE8E-302E-8B8C-4F6FF8198DF2}"/>
          </ac:spMkLst>
        </pc:spChg>
        <pc:spChg chg="mod">
          <ac:chgData name="Nicola Iovino" userId="9e0e11f1d74f3c9f" providerId="LiveId" clId="{C5025D6F-4914-400E-AB51-813EB0B84E4C}" dt="2025-10-13T20:28:58.846" v="96" actId="207"/>
          <ac:spMkLst>
            <pc:docMk/>
            <pc:sldMk cId="2999147461" sldId="311"/>
            <ac:spMk id="5" creationId="{FE25E780-035A-DC8E-E7D7-B9DB695CDC2C}"/>
          </ac:spMkLst>
        </pc:spChg>
        <pc:spChg chg="mod">
          <ac:chgData name="Nicola Iovino" userId="9e0e11f1d74f3c9f" providerId="LiveId" clId="{C5025D6F-4914-400E-AB51-813EB0B84E4C}" dt="2025-10-13T20:37:20.781" v="180"/>
          <ac:spMkLst>
            <pc:docMk/>
            <pc:sldMk cId="2999147461" sldId="311"/>
            <ac:spMk id="16" creationId="{83415533-3EF8-E438-E05A-967468BA8E87}"/>
          </ac:spMkLst>
        </pc:spChg>
      </pc:sldChg>
      <pc:sldChg chg="modSp mod">
        <pc:chgData name="Nicola Iovino" userId="9e0e11f1d74f3c9f" providerId="LiveId" clId="{C5025D6F-4914-400E-AB51-813EB0B84E4C}" dt="2025-10-13T20:38:23.376" v="200"/>
        <pc:sldMkLst>
          <pc:docMk/>
          <pc:sldMk cId="4155813586" sldId="312"/>
        </pc:sldMkLst>
        <pc:spChg chg="mod">
          <ac:chgData name="Nicola Iovino" userId="9e0e11f1d74f3c9f" providerId="LiveId" clId="{C5025D6F-4914-400E-AB51-813EB0B84E4C}" dt="2025-10-13T20:38:17.993" v="199"/>
          <ac:spMkLst>
            <pc:docMk/>
            <pc:sldMk cId="4155813586" sldId="312"/>
            <ac:spMk id="3" creationId="{F96D5EB8-C8C9-CDE3-188F-2BF13E38DB65}"/>
          </ac:spMkLst>
        </pc:spChg>
        <pc:spChg chg="mod">
          <ac:chgData name="Nicola Iovino" userId="9e0e11f1d74f3c9f" providerId="LiveId" clId="{C5025D6F-4914-400E-AB51-813EB0B84E4C}" dt="2025-10-13T20:38:23.376" v="200"/>
          <ac:spMkLst>
            <pc:docMk/>
            <pc:sldMk cId="4155813586" sldId="312"/>
            <ac:spMk id="4" creationId="{B6D0D06B-BAC4-FB26-D8D7-66DBE18D7BD4}"/>
          </ac:spMkLst>
        </pc:spChg>
        <pc:spChg chg="mod">
          <ac:chgData name="Nicola Iovino" userId="9e0e11f1d74f3c9f" providerId="LiveId" clId="{C5025D6F-4914-400E-AB51-813EB0B84E4C}" dt="2025-10-13T20:29:13.922" v="100" actId="207"/>
          <ac:spMkLst>
            <pc:docMk/>
            <pc:sldMk cId="4155813586" sldId="312"/>
            <ac:spMk id="5" creationId="{7B3B25E2-DBE6-4233-69FC-EF636158CB17}"/>
          </ac:spMkLst>
        </pc:spChg>
        <pc:spChg chg="mod">
          <ac:chgData name="Nicola Iovino" userId="9e0e11f1d74f3c9f" providerId="LiveId" clId="{C5025D6F-4914-400E-AB51-813EB0B84E4C}" dt="2025-10-13T20:29:24.748" v="104" actId="207"/>
          <ac:spMkLst>
            <pc:docMk/>
            <pc:sldMk cId="4155813586" sldId="312"/>
            <ac:spMk id="6" creationId="{F1BB8DE3-313D-7D36-2516-5B908F1ED878}"/>
          </ac:spMkLst>
        </pc:spChg>
        <pc:spChg chg="mod">
          <ac:chgData name="Nicola Iovino" userId="9e0e11f1d74f3c9f" providerId="LiveId" clId="{C5025D6F-4914-400E-AB51-813EB0B84E4C}" dt="2025-10-13T20:37:25.103" v="181"/>
          <ac:spMkLst>
            <pc:docMk/>
            <pc:sldMk cId="4155813586" sldId="312"/>
            <ac:spMk id="16" creationId="{C972FCF6-CF59-74D2-335E-2D4F24B64399}"/>
          </ac:spMkLst>
        </pc:spChg>
      </pc:sldChg>
      <pc:sldChg chg="modSp mod">
        <pc:chgData name="Nicola Iovino" userId="9e0e11f1d74f3c9f" providerId="LiveId" clId="{C5025D6F-4914-400E-AB51-813EB0B84E4C}" dt="2025-10-13T20:38:14.086" v="198"/>
        <pc:sldMkLst>
          <pc:docMk/>
          <pc:sldMk cId="805322551" sldId="313"/>
        </pc:sldMkLst>
        <pc:spChg chg="mod">
          <ac:chgData name="Nicola Iovino" userId="9e0e11f1d74f3c9f" providerId="LiveId" clId="{C5025D6F-4914-400E-AB51-813EB0B84E4C}" dt="2025-10-13T20:38:12.866" v="197"/>
          <ac:spMkLst>
            <pc:docMk/>
            <pc:sldMk cId="805322551" sldId="313"/>
            <ac:spMk id="3" creationId="{3D1B4A30-6304-426F-9DB8-2EFA22DED81E}"/>
          </ac:spMkLst>
        </pc:spChg>
        <pc:spChg chg="mod">
          <ac:chgData name="Nicola Iovino" userId="9e0e11f1d74f3c9f" providerId="LiveId" clId="{C5025D6F-4914-400E-AB51-813EB0B84E4C}" dt="2025-10-13T20:38:14.086" v="198"/>
          <ac:spMkLst>
            <pc:docMk/>
            <pc:sldMk cId="805322551" sldId="313"/>
            <ac:spMk id="4" creationId="{920E6F11-570E-AEA3-157B-A914F6F06636}"/>
          </ac:spMkLst>
        </pc:spChg>
        <pc:spChg chg="mod">
          <ac:chgData name="Nicola Iovino" userId="9e0e11f1d74f3c9f" providerId="LiveId" clId="{C5025D6F-4914-400E-AB51-813EB0B84E4C}" dt="2025-10-13T20:29:38.026" v="108" actId="207"/>
          <ac:spMkLst>
            <pc:docMk/>
            <pc:sldMk cId="805322551" sldId="313"/>
            <ac:spMk id="5" creationId="{B8E820C3-358E-6A9E-525C-E4A6C9E982C4}"/>
          </ac:spMkLst>
        </pc:spChg>
        <pc:spChg chg="mod">
          <ac:chgData name="Nicola Iovino" userId="9e0e11f1d74f3c9f" providerId="LiveId" clId="{C5025D6F-4914-400E-AB51-813EB0B84E4C}" dt="2025-10-13T20:37:27.717" v="182"/>
          <ac:spMkLst>
            <pc:docMk/>
            <pc:sldMk cId="805322551" sldId="313"/>
            <ac:spMk id="16" creationId="{C3BE7D1B-CC0E-CB5E-67CB-150C477887C4}"/>
          </ac:spMkLst>
        </pc:spChg>
      </pc:sldChg>
      <pc:sldChg chg="modSp mod">
        <pc:chgData name="Nicola Iovino" userId="9e0e11f1d74f3c9f" providerId="LiveId" clId="{C5025D6F-4914-400E-AB51-813EB0B84E4C}" dt="2025-10-13T20:38:09.808" v="196"/>
        <pc:sldMkLst>
          <pc:docMk/>
          <pc:sldMk cId="498724360" sldId="314"/>
        </pc:sldMkLst>
        <pc:spChg chg="mod">
          <ac:chgData name="Nicola Iovino" userId="9e0e11f1d74f3c9f" providerId="LiveId" clId="{C5025D6F-4914-400E-AB51-813EB0B84E4C}" dt="2025-10-13T20:38:08.511" v="195"/>
          <ac:spMkLst>
            <pc:docMk/>
            <pc:sldMk cId="498724360" sldId="314"/>
            <ac:spMk id="3" creationId="{8C7F1FD4-D807-27AE-E185-03CF9773E201}"/>
          </ac:spMkLst>
        </pc:spChg>
        <pc:spChg chg="mod">
          <ac:chgData name="Nicola Iovino" userId="9e0e11f1d74f3c9f" providerId="LiveId" clId="{C5025D6F-4914-400E-AB51-813EB0B84E4C}" dt="2025-10-13T20:38:09.808" v="196"/>
          <ac:spMkLst>
            <pc:docMk/>
            <pc:sldMk cId="498724360" sldId="314"/>
            <ac:spMk id="4" creationId="{F234A7C4-F513-38F6-F3BC-C2B75C2D0B06}"/>
          </ac:spMkLst>
        </pc:spChg>
        <pc:spChg chg="mod">
          <ac:chgData name="Nicola Iovino" userId="9e0e11f1d74f3c9f" providerId="LiveId" clId="{C5025D6F-4914-400E-AB51-813EB0B84E4C}" dt="2025-10-13T20:29:46.629" v="110" actId="207"/>
          <ac:spMkLst>
            <pc:docMk/>
            <pc:sldMk cId="498724360" sldId="314"/>
            <ac:spMk id="5" creationId="{3B908066-D3E5-D5DB-E696-67F16645269C}"/>
          </ac:spMkLst>
        </pc:spChg>
        <pc:spChg chg="mod">
          <ac:chgData name="Nicola Iovino" userId="9e0e11f1d74f3c9f" providerId="LiveId" clId="{C5025D6F-4914-400E-AB51-813EB0B84E4C}" dt="2025-10-13T20:29:53.062" v="112" actId="207"/>
          <ac:spMkLst>
            <pc:docMk/>
            <pc:sldMk cId="498724360" sldId="314"/>
            <ac:spMk id="6" creationId="{5D0F5510-A5C0-5A58-9C60-BD167FAAF2D3}"/>
          </ac:spMkLst>
        </pc:spChg>
        <pc:spChg chg="mod">
          <ac:chgData name="Nicola Iovino" userId="9e0e11f1d74f3c9f" providerId="LiveId" clId="{C5025D6F-4914-400E-AB51-813EB0B84E4C}" dt="2025-10-13T20:37:30.920" v="183"/>
          <ac:spMkLst>
            <pc:docMk/>
            <pc:sldMk cId="498724360" sldId="314"/>
            <ac:spMk id="16" creationId="{83BD5673-5282-72E5-7E65-117A57576682}"/>
          </ac:spMkLst>
        </pc:spChg>
      </pc:sldChg>
      <pc:sldChg chg="modSp mod">
        <pc:chgData name="Nicola Iovino" userId="9e0e11f1d74f3c9f" providerId="LiveId" clId="{C5025D6F-4914-400E-AB51-813EB0B84E4C}" dt="2025-10-13T20:38:06.061" v="194"/>
        <pc:sldMkLst>
          <pc:docMk/>
          <pc:sldMk cId="774660940" sldId="315"/>
        </pc:sldMkLst>
        <pc:spChg chg="mod">
          <ac:chgData name="Nicola Iovino" userId="9e0e11f1d74f3c9f" providerId="LiveId" clId="{C5025D6F-4914-400E-AB51-813EB0B84E4C}" dt="2025-10-13T20:38:04.510" v="193"/>
          <ac:spMkLst>
            <pc:docMk/>
            <pc:sldMk cId="774660940" sldId="315"/>
            <ac:spMk id="3" creationId="{36919BFA-58AD-25F9-0CE2-F5CEA9C967C9}"/>
          </ac:spMkLst>
        </pc:spChg>
        <pc:spChg chg="mod">
          <ac:chgData name="Nicola Iovino" userId="9e0e11f1d74f3c9f" providerId="LiveId" clId="{C5025D6F-4914-400E-AB51-813EB0B84E4C}" dt="2025-10-13T20:38:06.061" v="194"/>
          <ac:spMkLst>
            <pc:docMk/>
            <pc:sldMk cId="774660940" sldId="315"/>
            <ac:spMk id="4" creationId="{DDA7CABA-1CE5-76EC-87F3-5054F7F57075}"/>
          </ac:spMkLst>
        </pc:spChg>
        <pc:spChg chg="mod">
          <ac:chgData name="Nicola Iovino" userId="9e0e11f1d74f3c9f" providerId="LiveId" clId="{C5025D6F-4914-400E-AB51-813EB0B84E4C}" dt="2025-10-13T20:30:10.820" v="116" actId="207"/>
          <ac:spMkLst>
            <pc:docMk/>
            <pc:sldMk cId="774660940" sldId="315"/>
            <ac:spMk id="5" creationId="{2F166C89-498E-5B20-3C54-E60F9E4E505B}"/>
          </ac:spMkLst>
        </pc:spChg>
        <pc:spChg chg="mod">
          <ac:chgData name="Nicola Iovino" userId="9e0e11f1d74f3c9f" providerId="LiveId" clId="{C5025D6F-4914-400E-AB51-813EB0B84E4C}" dt="2025-10-13T20:37:33.324" v="184"/>
          <ac:spMkLst>
            <pc:docMk/>
            <pc:sldMk cId="774660940" sldId="315"/>
            <ac:spMk id="16" creationId="{BA837D60-ED81-FCE3-BB0D-51D92FB49FC6}"/>
          </ac:spMkLst>
        </pc:spChg>
      </pc:sldChg>
      <pc:sldChg chg="modSp mod">
        <pc:chgData name="Nicola Iovino" userId="9e0e11f1d74f3c9f" providerId="LiveId" clId="{C5025D6F-4914-400E-AB51-813EB0B84E4C}" dt="2025-10-13T20:38:02.033" v="192"/>
        <pc:sldMkLst>
          <pc:docMk/>
          <pc:sldMk cId="2600157087" sldId="316"/>
        </pc:sldMkLst>
        <pc:spChg chg="mod">
          <ac:chgData name="Nicola Iovino" userId="9e0e11f1d74f3c9f" providerId="LiveId" clId="{C5025D6F-4914-400E-AB51-813EB0B84E4C}" dt="2025-10-13T20:37:57.686" v="191"/>
          <ac:spMkLst>
            <pc:docMk/>
            <pc:sldMk cId="2600157087" sldId="316"/>
            <ac:spMk id="3" creationId="{9606D152-1E3E-7E79-1ED6-B39205595493}"/>
          </ac:spMkLst>
        </pc:spChg>
        <pc:spChg chg="mod">
          <ac:chgData name="Nicola Iovino" userId="9e0e11f1d74f3c9f" providerId="LiveId" clId="{C5025D6F-4914-400E-AB51-813EB0B84E4C}" dt="2025-10-13T20:38:02.033" v="192"/>
          <ac:spMkLst>
            <pc:docMk/>
            <pc:sldMk cId="2600157087" sldId="316"/>
            <ac:spMk id="4" creationId="{1D891ED3-42DE-D1C3-85CE-B905055EA51F}"/>
          </ac:spMkLst>
        </pc:spChg>
        <pc:spChg chg="mod">
          <ac:chgData name="Nicola Iovino" userId="9e0e11f1d74f3c9f" providerId="LiveId" clId="{C5025D6F-4914-400E-AB51-813EB0B84E4C}" dt="2025-10-13T20:30:17.440" v="118" actId="207"/>
          <ac:spMkLst>
            <pc:docMk/>
            <pc:sldMk cId="2600157087" sldId="316"/>
            <ac:spMk id="5" creationId="{1A63A79E-5CDB-7673-3626-7E05EEF94127}"/>
          </ac:spMkLst>
        </pc:spChg>
        <pc:spChg chg="mod">
          <ac:chgData name="Nicola Iovino" userId="9e0e11f1d74f3c9f" providerId="LiveId" clId="{C5025D6F-4914-400E-AB51-813EB0B84E4C}" dt="2025-10-13T20:37:35.733" v="185"/>
          <ac:spMkLst>
            <pc:docMk/>
            <pc:sldMk cId="2600157087" sldId="316"/>
            <ac:spMk id="16" creationId="{57AB664A-3678-7C0B-B012-42D898F4BC65}"/>
          </ac:spMkLst>
        </pc:spChg>
      </pc:sldChg>
      <pc:sldChg chg="modSp mod">
        <pc:chgData name="Nicola Iovino" userId="9e0e11f1d74f3c9f" providerId="LiveId" clId="{C5025D6F-4914-400E-AB51-813EB0B84E4C}" dt="2025-10-13T20:37:55.039" v="190"/>
        <pc:sldMkLst>
          <pc:docMk/>
          <pc:sldMk cId="2904774306" sldId="317"/>
        </pc:sldMkLst>
        <pc:spChg chg="mod">
          <ac:chgData name="Nicola Iovino" userId="9e0e11f1d74f3c9f" providerId="LiveId" clId="{C5025D6F-4914-400E-AB51-813EB0B84E4C}" dt="2025-10-13T20:37:52.340" v="189"/>
          <ac:spMkLst>
            <pc:docMk/>
            <pc:sldMk cId="2904774306" sldId="317"/>
            <ac:spMk id="3" creationId="{BCD175F3-3BCB-DD97-5B51-C487BEAF507E}"/>
          </ac:spMkLst>
        </pc:spChg>
        <pc:spChg chg="mod">
          <ac:chgData name="Nicola Iovino" userId="9e0e11f1d74f3c9f" providerId="LiveId" clId="{C5025D6F-4914-400E-AB51-813EB0B84E4C}" dt="2025-10-13T20:37:55.039" v="190"/>
          <ac:spMkLst>
            <pc:docMk/>
            <pc:sldMk cId="2904774306" sldId="317"/>
            <ac:spMk id="4" creationId="{009C3741-9E76-07BE-F3C5-FCC36ABF6D85}"/>
          </ac:spMkLst>
        </pc:spChg>
        <pc:spChg chg="mod">
          <ac:chgData name="Nicola Iovino" userId="9e0e11f1d74f3c9f" providerId="LiveId" clId="{C5025D6F-4914-400E-AB51-813EB0B84E4C}" dt="2025-10-13T20:30:31.892" v="122" actId="207"/>
          <ac:spMkLst>
            <pc:docMk/>
            <pc:sldMk cId="2904774306" sldId="317"/>
            <ac:spMk id="5" creationId="{28607105-3986-C6D2-EA0C-06B5CFFE2E83}"/>
          </ac:spMkLst>
        </pc:spChg>
        <pc:spChg chg="mod">
          <ac:chgData name="Nicola Iovino" userId="9e0e11f1d74f3c9f" providerId="LiveId" clId="{C5025D6F-4914-400E-AB51-813EB0B84E4C}" dt="2025-10-13T20:37:39.923" v="186"/>
          <ac:spMkLst>
            <pc:docMk/>
            <pc:sldMk cId="2904774306" sldId="317"/>
            <ac:spMk id="16" creationId="{B0BC6BA9-44C2-1B30-8C97-3FFC15DF8199}"/>
          </ac:spMkLst>
        </pc:spChg>
      </pc:sldChg>
      <pc:sldChg chg="modSp">
        <pc:chgData name="Nicola Iovino" userId="9e0e11f1d74f3c9f" providerId="LiveId" clId="{C5025D6F-4914-400E-AB51-813EB0B84E4C}" dt="2025-10-13T20:39:41.803" v="231"/>
        <pc:sldMkLst>
          <pc:docMk/>
          <pc:sldMk cId="3314548670" sldId="318"/>
        </pc:sldMkLst>
        <pc:spChg chg="mod">
          <ac:chgData name="Nicola Iovino" userId="9e0e11f1d74f3c9f" providerId="LiveId" clId="{C5025D6F-4914-400E-AB51-813EB0B84E4C}" dt="2025-10-13T20:39:41.803" v="231"/>
          <ac:spMkLst>
            <pc:docMk/>
            <pc:sldMk cId="3314548670" sldId="318"/>
            <ac:spMk id="13" creationId="{933E63BD-ACA8-4741-1ACE-2E29FFED48E2}"/>
          </ac:spMkLst>
        </pc:spChg>
        <pc:spChg chg="mod">
          <ac:chgData name="Nicola Iovino" userId="9e0e11f1d74f3c9f" providerId="LiveId" clId="{C5025D6F-4914-400E-AB51-813EB0B84E4C}" dt="2025-10-13T20:36:32.106" v="166"/>
          <ac:spMkLst>
            <pc:docMk/>
            <pc:sldMk cId="3314548670" sldId="318"/>
            <ac:spMk id="16" creationId="{89F2B7E1-B16D-0994-CB78-DDE1DC596B2B}"/>
          </ac:spMkLst>
        </pc:spChg>
      </pc:sldChg>
      <pc:sldChg chg="modSp">
        <pc:chgData name="Nicola Iovino" userId="9e0e11f1d74f3c9f" providerId="LiveId" clId="{C5025D6F-4914-400E-AB51-813EB0B84E4C}" dt="2025-10-13T20:36:05.319" v="160"/>
        <pc:sldMkLst>
          <pc:docMk/>
          <pc:sldMk cId="2582121826" sldId="321"/>
        </pc:sldMkLst>
        <pc:spChg chg="mod">
          <ac:chgData name="Nicola Iovino" userId="9e0e11f1d74f3c9f" providerId="LiveId" clId="{C5025D6F-4914-400E-AB51-813EB0B84E4C}" dt="2025-10-13T20:36:05.319" v="160"/>
          <ac:spMkLst>
            <pc:docMk/>
            <pc:sldMk cId="2582121826" sldId="321"/>
            <ac:spMk id="2" creationId="{AF700D2B-54C7-FDC8-30CF-BDB8FBC5AA1C}"/>
          </ac:spMkLst>
        </pc:spChg>
      </pc:sldChg>
      <pc:sldChg chg="modSp">
        <pc:chgData name="Nicola Iovino" userId="9e0e11f1d74f3c9f" providerId="LiveId" clId="{C5025D6F-4914-400E-AB51-813EB0B84E4C}" dt="2025-10-13T20:37:49.383" v="188"/>
        <pc:sldMkLst>
          <pc:docMk/>
          <pc:sldMk cId="2359411766" sldId="323"/>
        </pc:sldMkLst>
        <pc:spChg chg="mod">
          <ac:chgData name="Nicola Iovino" userId="9e0e11f1d74f3c9f" providerId="LiveId" clId="{C5025D6F-4914-400E-AB51-813EB0B84E4C}" dt="2025-10-13T20:37:49.383" v="188"/>
          <ac:spMkLst>
            <pc:docMk/>
            <pc:sldMk cId="2359411766" sldId="323"/>
            <ac:spMk id="22" creationId="{A154F4AF-5CA8-47AB-886D-6B3CDE4E5D3F}"/>
          </ac:spMkLst>
        </pc:spChg>
      </pc:sldChg>
      <pc:sldChg chg="add del setBg">
        <pc:chgData name="Nicola Iovino" userId="9e0e11f1d74f3c9f" providerId="LiveId" clId="{C5025D6F-4914-400E-AB51-813EB0B84E4C}" dt="2025-10-13T20:20:16.931" v="1"/>
        <pc:sldMkLst>
          <pc:docMk/>
          <pc:sldMk cId="127791433" sldId="326"/>
        </pc:sldMkLst>
      </pc:sldChg>
      <pc:sldChg chg="addSp delSp modSp add mod">
        <pc:chgData name="Nicola Iovino" userId="9e0e11f1d74f3c9f" providerId="LiveId" clId="{C5025D6F-4914-400E-AB51-813EB0B84E4C}" dt="2025-10-13T20:33:34.421" v="149" actId="1076"/>
        <pc:sldMkLst>
          <pc:docMk/>
          <pc:sldMk cId="1527141532" sldId="326"/>
        </pc:sldMkLst>
        <pc:spChg chg="mod">
          <ac:chgData name="Nicola Iovino" userId="9e0e11f1d74f3c9f" providerId="LiveId" clId="{C5025D6F-4914-400E-AB51-813EB0B84E4C}" dt="2025-10-13T20:31:58.465" v="130" actId="1076"/>
          <ac:spMkLst>
            <pc:docMk/>
            <pc:sldMk cId="1527141532" sldId="326"/>
            <ac:spMk id="3" creationId="{A2360B10-BCFD-9968-1CE9-71DC11E0A3B2}"/>
          </ac:spMkLst>
        </pc:spChg>
        <pc:spChg chg="add mod">
          <ac:chgData name="Nicola Iovino" userId="9e0e11f1d74f3c9f" providerId="LiveId" clId="{C5025D6F-4914-400E-AB51-813EB0B84E4C}" dt="2025-10-13T20:33:34.421" v="149" actId="1076"/>
          <ac:spMkLst>
            <pc:docMk/>
            <pc:sldMk cId="1527141532" sldId="326"/>
            <ac:spMk id="9" creationId="{7BF01A31-7C4F-D811-7DDA-55C279FEF742}"/>
          </ac:spMkLst>
        </pc:spChg>
        <pc:picChg chg="add mod">
          <ac:chgData name="Nicola Iovino" userId="9e0e11f1d74f3c9f" providerId="LiveId" clId="{C5025D6F-4914-400E-AB51-813EB0B84E4C}" dt="2025-10-13T20:22:55.194" v="38" actId="1076"/>
          <ac:picMkLst>
            <pc:docMk/>
            <pc:sldMk cId="1527141532" sldId="326"/>
            <ac:picMk id="7" creationId="{3F688327-6C2F-3D1E-9F09-9D4ABB25100E}"/>
          </ac:picMkLst>
        </pc:picChg>
        <pc:picChg chg="del">
          <ac:chgData name="Nicola Iovino" userId="9e0e11f1d74f3c9f" providerId="LiveId" clId="{C5025D6F-4914-400E-AB51-813EB0B84E4C}" dt="2025-10-13T20:20:24.302" v="3" actId="478"/>
          <ac:picMkLst>
            <pc:docMk/>
            <pc:sldMk cId="1527141532" sldId="326"/>
            <ac:picMk id="16" creationId="{90AA8740-B8D1-EA4B-9E29-6105248400CC}"/>
          </ac:picMkLst>
        </pc:picChg>
        <pc:picChg chg="del">
          <ac:chgData name="Nicola Iovino" userId="9e0e11f1d74f3c9f" providerId="LiveId" clId="{C5025D6F-4914-400E-AB51-813EB0B84E4C}" dt="2025-10-13T20:20:24.735" v="4" actId="478"/>
          <ac:picMkLst>
            <pc:docMk/>
            <pc:sldMk cId="1527141532" sldId="326"/>
            <ac:picMk id="19" creationId="{85C6902F-B88D-4BB9-6F22-FC48D66FEC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AE0CCB-7CDA-447D-B20C-737D1C7ED915}" type="datetimeFigureOut">
              <a:rPr lang="it-IT" smtClean="0"/>
              <a:t>13/10/2025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9D0555-B9B0-4482-AC41-EB61C1A1FDEC}" type="slidenum">
              <a:rPr lang="it-IT" smtClean="0"/>
              <a:t>‹N›</a:t>
            </a:fld>
            <a:endParaRPr lang="it-IT"/>
          </a:p>
        </p:txBody>
      </p:sp>
    </p:spTree>
    <p:extLst>
      <p:ext uri="{BB962C8B-B14F-4D97-AF65-F5344CB8AC3E}">
        <p14:creationId xmlns:p14="http://schemas.microsoft.com/office/powerpoint/2010/main" val="3030162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09D0555-B9B0-4482-AC41-EB61C1A1FDEC}" type="slidenum">
              <a:rPr lang="it-IT" smtClean="0"/>
              <a:t>1</a:t>
            </a:fld>
            <a:endParaRPr lang="it-IT"/>
          </a:p>
        </p:txBody>
      </p:sp>
    </p:spTree>
    <p:extLst>
      <p:ext uri="{BB962C8B-B14F-4D97-AF65-F5344CB8AC3E}">
        <p14:creationId xmlns:p14="http://schemas.microsoft.com/office/powerpoint/2010/main" val="3739937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09D0555-B9B0-4482-AC41-EB61C1A1FDEC}" type="slidenum">
              <a:rPr lang="it-IT" smtClean="0"/>
              <a:t>15</a:t>
            </a:fld>
            <a:endParaRPr lang="it-IT"/>
          </a:p>
        </p:txBody>
      </p:sp>
    </p:spTree>
    <p:extLst>
      <p:ext uri="{BB962C8B-B14F-4D97-AF65-F5344CB8AC3E}">
        <p14:creationId xmlns:p14="http://schemas.microsoft.com/office/powerpoint/2010/main" val="62064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4.svg"/><Relationship Id="rId5" Type="http://schemas.openxmlformats.org/officeDocument/2006/relationships/image" Target="../media/image9.jpeg"/><Relationship Id="rId10" Type="http://schemas.openxmlformats.org/officeDocument/2006/relationships/image" Target="../media/image13.png"/><Relationship Id="rId4" Type="http://schemas.openxmlformats.org/officeDocument/2006/relationships/image" Target="../media/image8.jpeg"/><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5.png"/><Relationship Id="rId7" Type="http://schemas.openxmlformats.org/officeDocument/2006/relationships/image" Target="../media/image42.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6.sv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forms/d/e/1FAIpQLSdb1WUaFM8BLujE531KMBY4Z07wpxuX75TOkh_OmIaQguk4RA/viewform?usp=send_form"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67388"/>
            <a:ext cx="18462137" cy="1046868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it-IT"/>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it-IT"/>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5"/>
            <a:stretch>
              <a:fillRect/>
            </a:stretch>
          </a:blipFill>
        </p:spPr>
        <p:txBody>
          <a:bodyPr/>
          <a:lstStyle/>
          <a:p>
            <a:endParaRPr lang="it-IT"/>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it-IT"/>
          </a:p>
        </p:txBody>
      </p:sp>
      <p:sp>
        <p:nvSpPr>
          <p:cNvPr id="6" name="TextBox 6"/>
          <p:cNvSpPr txBox="1"/>
          <p:nvPr/>
        </p:nvSpPr>
        <p:spPr>
          <a:xfrm>
            <a:off x="2819400" y="5711703"/>
            <a:ext cx="6926813" cy="391433"/>
          </a:xfrm>
          <a:prstGeom prst="rect">
            <a:avLst/>
          </a:prstGeom>
        </p:spPr>
        <p:txBody>
          <a:bodyPr lIns="0" tIns="0" rIns="0" bIns="0" rtlCol="0" anchor="t">
            <a:spAutoFit/>
          </a:bodyPr>
          <a:lstStyle/>
          <a:p>
            <a:pPr algn="ctr">
              <a:lnSpc>
                <a:spcPts val="3099"/>
              </a:lnSpc>
            </a:pPr>
            <a:r>
              <a:rPr lang="en-US" sz="2214" b="1" dirty="0" err="1">
                <a:solidFill>
                  <a:schemeClr val="bg1"/>
                </a:solidFill>
                <a:latin typeface="Poppins Bold"/>
                <a:ea typeface="Poppins Bold"/>
                <a:cs typeface="Poppins Bold"/>
                <a:sym typeface="Poppins Bold"/>
              </a:rPr>
              <a:t>Fondamenti</a:t>
            </a:r>
            <a:r>
              <a:rPr lang="en-US" sz="2214" b="1" dirty="0">
                <a:solidFill>
                  <a:schemeClr val="bg1"/>
                </a:solidFill>
                <a:latin typeface="Poppins Bold"/>
                <a:ea typeface="Poppins Bold"/>
                <a:cs typeface="Poppins Bold"/>
                <a:sym typeface="Poppins Bold"/>
              </a:rPr>
              <a:t> di Human-Computer Interaction</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6"/>
            <a:stretch>
              <a:fillRect/>
            </a:stretch>
          </a:blipFill>
        </p:spPr>
        <p:txBody>
          <a:bodyPr/>
          <a:lstStyle/>
          <a:p>
            <a:endParaRPr lang="it-IT"/>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7"/>
            <a:stretch>
              <a:fillRect/>
            </a:stretch>
          </a:blipFill>
        </p:spPr>
        <p:txBody>
          <a:bodyPr/>
          <a:lstStyle/>
          <a:p>
            <a:endParaRPr lang="it-IT"/>
          </a:p>
        </p:txBody>
      </p:sp>
      <p:sp>
        <p:nvSpPr>
          <p:cNvPr id="9" name="TextBox 9"/>
          <p:cNvSpPr txBox="1"/>
          <p:nvPr/>
        </p:nvSpPr>
        <p:spPr>
          <a:xfrm>
            <a:off x="1608149" y="4231500"/>
            <a:ext cx="9906000" cy="1489126"/>
          </a:xfrm>
          <a:prstGeom prst="rect">
            <a:avLst/>
          </a:prstGeom>
        </p:spPr>
        <p:txBody>
          <a:bodyPr wrap="square" lIns="0" tIns="0" rIns="0" bIns="0" rtlCol="0" anchor="t">
            <a:spAutoFit/>
          </a:bodyPr>
          <a:lstStyle/>
          <a:p>
            <a:pPr algn="ctr">
              <a:lnSpc>
                <a:spcPts val="10800"/>
              </a:lnSpc>
            </a:pPr>
            <a:r>
              <a:rPr lang="en-US" sz="20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LE 5 STECCHE</a:t>
            </a:r>
          </a:p>
        </p:txBody>
      </p:sp>
      <p:sp>
        <p:nvSpPr>
          <p:cNvPr id="10" name="TextBox 10"/>
          <p:cNvSpPr txBox="1"/>
          <p:nvPr/>
        </p:nvSpPr>
        <p:spPr>
          <a:xfrm>
            <a:off x="3414446" y="2574568"/>
            <a:ext cx="7103952" cy="580608"/>
          </a:xfrm>
          <a:prstGeom prst="rect">
            <a:avLst/>
          </a:prstGeom>
        </p:spPr>
        <p:txBody>
          <a:bodyPr lIns="0" tIns="0" rIns="0" bIns="0" rtlCol="0" anchor="t">
            <a:spAutoFit/>
          </a:bodyPr>
          <a:lstStyle/>
          <a:p>
            <a:pPr algn="ctr">
              <a:lnSpc>
                <a:spcPts val="5147"/>
              </a:lnSpc>
            </a:pPr>
            <a:r>
              <a:rPr lang="en-US" sz="4000" dirty="0">
                <a:solidFill>
                  <a:srgbClr val="6866E1"/>
                </a:solidFill>
                <a:latin typeface="Computer Says No"/>
                <a:ea typeface="Computer Says No"/>
                <a:cs typeface="Computer Says No"/>
                <a:sym typeface="Computer Says No"/>
              </a:rPr>
              <a:t>https://github.com/alberto-gi/progetto-hci</a:t>
            </a:r>
          </a:p>
        </p:txBody>
      </p:sp>
      <p:sp>
        <p:nvSpPr>
          <p:cNvPr id="11" name="Freeform 11"/>
          <p:cNvSpPr/>
          <p:nvPr/>
        </p:nvSpPr>
        <p:spPr>
          <a:xfrm flipH="1">
            <a:off x="9331156" y="1563451"/>
            <a:ext cx="7573219" cy="8296504"/>
          </a:xfrm>
          <a:custGeom>
            <a:avLst/>
            <a:gdLst/>
            <a:ahLst/>
            <a:cxnLst/>
            <a:rect l="l" t="t" r="r" b="b"/>
            <a:pathLst>
              <a:path w="7573219" h="8296504">
                <a:moveTo>
                  <a:pt x="7573219" y="0"/>
                </a:moveTo>
                <a:lnTo>
                  <a:pt x="0" y="0"/>
                </a:lnTo>
                <a:lnTo>
                  <a:pt x="0" y="8296504"/>
                </a:lnTo>
                <a:lnTo>
                  <a:pt x="7573219" y="8296504"/>
                </a:lnTo>
                <a:lnTo>
                  <a:pt x="7573219" y="0"/>
                </a:lnTo>
                <a:close/>
              </a:path>
            </a:pathLst>
          </a:custGeom>
          <a:blipFill>
            <a:blip r:embed="rId8"/>
            <a:stretch>
              <a:fillRect/>
            </a:stretch>
          </a:blipFill>
        </p:spPr>
        <p:txBody>
          <a:bodyPr/>
          <a:lstStyle/>
          <a:p>
            <a:endParaRPr lang="it-I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txBody>
          <a:bodyPr/>
          <a:lstStyle/>
          <a:p>
            <a:endParaRPr lang="it-IT"/>
          </a:p>
        </p:txBody>
      </p:sp>
      <p:sp>
        <p:nvSpPr>
          <p:cNvPr id="3" name="Freeform 3"/>
          <p:cNvSpPr/>
          <p:nvPr/>
        </p:nvSpPr>
        <p:spPr>
          <a:xfrm>
            <a:off x="13315548" y="8986029"/>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a:stretch>
              <a:fillRect/>
            </a:stretch>
          </a:blipFill>
        </p:spPr>
        <p:txBody>
          <a:bodyPr/>
          <a:lstStyle/>
          <a:p>
            <a:endParaRPr lang="it-IT"/>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txBody>
          <a:bodyPr/>
          <a:lstStyle/>
          <a:p>
            <a:endParaRPr lang="it-IT"/>
          </a:p>
        </p:txBody>
      </p:sp>
      <p:sp>
        <p:nvSpPr>
          <p:cNvPr id="5" name="Freeform 5"/>
          <p:cNvSpPr/>
          <p:nvPr/>
        </p:nvSpPr>
        <p:spPr>
          <a:xfrm rot="3091052">
            <a:off x="13048963" y="-5984494"/>
            <a:ext cx="11291757" cy="10164688"/>
          </a:xfrm>
          <a:custGeom>
            <a:avLst/>
            <a:gdLst/>
            <a:ahLst/>
            <a:cxnLst/>
            <a:rect l="l" t="t" r="r" b="b"/>
            <a:pathLst>
              <a:path w="11291757" h="10164688">
                <a:moveTo>
                  <a:pt x="0" y="0"/>
                </a:moveTo>
                <a:lnTo>
                  <a:pt x="11291757" y="0"/>
                </a:lnTo>
                <a:lnTo>
                  <a:pt x="11291757" y="10164687"/>
                </a:lnTo>
                <a:lnTo>
                  <a:pt x="0" y="10164687"/>
                </a:lnTo>
                <a:lnTo>
                  <a:pt x="0" y="0"/>
                </a:lnTo>
                <a:close/>
              </a:path>
            </a:pathLst>
          </a:custGeom>
          <a:blipFill>
            <a:blip r:embed="rId3"/>
            <a:stretch>
              <a:fillRect/>
            </a:stretch>
          </a:blipFill>
        </p:spPr>
        <p:txBody>
          <a:bodyPr/>
          <a:lstStyle/>
          <a:p>
            <a:endParaRPr lang="it-IT"/>
          </a:p>
        </p:txBody>
      </p:sp>
      <p:sp>
        <p:nvSpPr>
          <p:cNvPr id="6" name="Freeform 6"/>
          <p:cNvSpPr/>
          <p:nvPr/>
        </p:nvSpPr>
        <p:spPr>
          <a:xfrm>
            <a:off x="12913547" y="4038286"/>
            <a:ext cx="5781294" cy="8229600"/>
          </a:xfrm>
          <a:custGeom>
            <a:avLst/>
            <a:gdLst/>
            <a:ahLst/>
            <a:cxnLst/>
            <a:rect l="l" t="t" r="r" b="b"/>
            <a:pathLst>
              <a:path w="5781294" h="8229600">
                <a:moveTo>
                  <a:pt x="0" y="0"/>
                </a:moveTo>
                <a:lnTo>
                  <a:pt x="5781294" y="0"/>
                </a:lnTo>
                <a:lnTo>
                  <a:pt x="5781294" y="8229600"/>
                </a:lnTo>
                <a:lnTo>
                  <a:pt x="0" y="8229600"/>
                </a:lnTo>
                <a:lnTo>
                  <a:pt x="0" y="0"/>
                </a:lnTo>
                <a:close/>
              </a:path>
            </a:pathLst>
          </a:custGeom>
          <a:blipFill>
            <a:blip r:embed="rId4"/>
            <a:stretch>
              <a:fillRect/>
            </a:stretch>
          </a:blipFill>
        </p:spPr>
        <p:txBody>
          <a:bodyPr/>
          <a:lstStyle/>
          <a:p>
            <a:endParaRPr lang="it-IT"/>
          </a:p>
        </p:txBody>
      </p:sp>
      <p:sp>
        <p:nvSpPr>
          <p:cNvPr id="7" name="TextBox 7"/>
          <p:cNvSpPr txBox="1"/>
          <p:nvPr/>
        </p:nvSpPr>
        <p:spPr>
          <a:xfrm>
            <a:off x="1590632" y="3402000"/>
            <a:ext cx="7382884" cy="3129062"/>
          </a:xfrm>
          <a:prstGeom prst="rect">
            <a:avLst/>
          </a:prstGeom>
        </p:spPr>
        <p:txBody>
          <a:bodyPr lIns="0" tIns="0" rIns="0" bIns="0" rtlCol="0" anchor="t">
            <a:spAutoFit/>
          </a:bodyPr>
          <a:lstStyle/>
          <a:p>
            <a:pPr marL="0" lvl="0" indent="0" algn="ctr">
              <a:lnSpc>
                <a:spcPts val="12167"/>
              </a:lnSpc>
              <a:spcBef>
                <a:spcPct val="0"/>
              </a:spcBef>
            </a:pPr>
            <a:r>
              <a:rPr lang="en-US" sz="16899"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04 INTERVISTE</a:t>
            </a:r>
          </a:p>
        </p:txBody>
      </p:sp>
      <p:sp>
        <p:nvSpPr>
          <p:cNvPr id="8" name="Freeform 8"/>
          <p:cNvSpPr/>
          <p:nvPr/>
        </p:nvSpPr>
        <p:spPr>
          <a:xfrm>
            <a:off x="9806769" y="546931"/>
            <a:ext cx="3508779" cy="7949200"/>
          </a:xfrm>
          <a:custGeom>
            <a:avLst/>
            <a:gdLst/>
            <a:ahLst/>
            <a:cxnLst/>
            <a:rect l="l" t="t" r="r" b="b"/>
            <a:pathLst>
              <a:path w="3508779" h="7949200">
                <a:moveTo>
                  <a:pt x="0" y="0"/>
                </a:moveTo>
                <a:lnTo>
                  <a:pt x="3508779" y="0"/>
                </a:lnTo>
                <a:lnTo>
                  <a:pt x="3508779" y="7949200"/>
                </a:lnTo>
                <a:lnTo>
                  <a:pt x="0" y="7949200"/>
                </a:lnTo>
                <a:lnTo>
                  <a:pt x="0" y="0"/>
                </a:lnTo>
                <a:close/>
              </a:path>
            </a:pathLst>
          </a:custGeom>
          <a:blipFill>
            <a:blip r:embed="rId5"/>
            <a:stretch>
              <a:fillRect/>
            </a:stretch>
          </a:blipFill>
        </p:spPr>
        <p:txBody>
          <a:bodyPr/>
          <a:lstStyle/>
          <a:p>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5" name="Freeform 5"/>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txBody>
          <a:bodyPr/>
          <a:lstStyle/>
          <a:p>
            <a:endParaRPr lang="it-IT"/>
          </a:p>
        </p:txBody>
      </p:sp>
      <p:sp>
        <p:nvSpPr>
          <p:cNvPr id="6" name="Freeform 6"/>
          <p:cNvSpPr/>
          <p:nvPr/>
        </p:nvSpPr>
        <p:spPr>
          <a:xfrm>
            <a:off x="-7985076" y="-900031"/>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txBody>
          <a:bodyPr/>
          <a:lstStyle/>
          <a:p>
            <a:endParaRPr lang="it-IT"/>
          </a:p>
        </p:txBody>
      </p:sp>
      <p:sp>
        <p:nvSpPr>
          <p:cNvPr id="7" name="Freeform 7"/>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5"/>
            <a:stretch>
              <a:fillRect/>
            </a:stretch>
          </a:blipFill>
        </p:spPr>
        <p:txBody>
          <a:bodyPr/>
          <a:lstStyle/>
          <a:p>
            <a:endParaRPr lang="it-IT"/>
          </a:p>
        </p:txBody>
      </p:sp>
      <p:sp>
        <p:nvSpPr>
          <p:cNvPr id="8" name="Freeform 8"/>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6"/>
            <a:stretch>
              <a:fillRect/>
            </a:stretch>
          </a:blipFill>
        </p:spPr>
        <p:txBody>
          <a:bodyPr/>
          <a:lstStyle/>
          <a:p>
            <a:endParaRPr lang="it-IT"/>
          </a:p>
        </p:txBody>
      </p:sp>
      <p:sp>
        <p:nvSpPr>
          <p:cNvPr id="9" name="Freeform 9"/>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7"/>
            <a:stretch>
              <a:fillRect/>
            </a:stretch>
          </a:blipFill>
        </p:spPr>
        <p:txBody>
          <a:bodyPr/>
          <a:lstStyle/>
          <a:p>
            <a:endParaRPr lang="it-IT"/>
          </a:p>
        </p:txBody>
      </p:sp>
      <p:sp>
        <p:nvSpPr>
          <p:cNvPr id="10" name="TextBox 10"/>
          <p:cNvSpPr txBox="1"/>
          <p:nvPr/>
        </p:nvSpPr>
        <p:spPr>
          <a:xfrm>
            <a:off x="5642986"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UTENTI</a:t>
            </a:r>
          </a:p>
        </p:txBody>
      </p:sp>
      <p:sp>
        <p:nvSpPr>
          <p:cNvPr id="11" name="TextBox 11"/>
          <p:cNvSpPr txBox="1"/>
          <p:nvPr/>
        </p:nvSpPr>
        <p:spPr>
          <a:xfrm>
            <a:off x="2933300" y="5756962"/>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accent3">
                    <a:lumMod val="60000"/>
                    <a:lumOff val="40000"/>
                  </a:schemeClr>
                </a:solidFill>
                <a:latin typeface="Computer Says No"/>
                <a:ea typeface="Computer Says No"/>
                <a:cs typeface="Computer Says No"/>
                <a:sym typeface="Computer Says No"/>
              </a:rPr>
              <a:t>MEDIO</a:t>
            </a:r>
          </a:p>
        </p:txBody>
      </p:sp>
      <p:sp>
        <p:nvSpPr>
          <p:cNvPr id="12" name="TextBox 12"/>
          <p:cNvSpPr txBox="1"/>
          <p:nvPr/>
        </p:nvSpPr>
        <p:spPr>
          <a:xfrm>
            <a:off x="3059776" y="6315462"/>
            <a:ext cx="3037045" cy="957517"/>
          </a:xfrm>
          <a:prstGeom prst="rect">
            <a:avLst/>
          </a:prstGeom>
        </p:spPr>
        <p:txBody>
          <a:bodyPr lIns="0" tIns="0" rIns="0" bIns="0" rtlCol="0" anchor="t">
            <a:spAutoFit/>
          </a:bodyPr>
          <a:lstStyle/>
          <a:p>
            <a:pPr algn="ctr">
              <a:lnSpc>
                <a:spcPts val="3897"/>
              </a:lnSpc>
            </a:pPr>
            <a:r>
              <a:rPr lang="en-US" sz="2405" dirty="0">
                <a:solidFill>
                  <a:srgbClr val="FFFFFF"/>
                </a:solidFill>
                <a:latin typeface="Poppins Light"/>
                <a:ea typeface="Poppins Light"/>
                <a:cs typeface="Poppins Light"/>
                <a:sym typeface="Poppins Light"/>
              </a:rPr>
              <a:t>7 </a:t>
            </a:r>
            <a:r>
              <a:rPr lang="en-US" sz="2405" dirty="0" err="1">
                <a:solidFill>
                  <a:srgbClr val="FFFFFF"/>
                </a:solidFill>
                <a:latin typeface="Poppins Light"/>
                <a:ea typeface="Poppins Light"/>
                <a:cs typeface="Poppins Light"/>
                <a:sym typeface="Poppins Light"/>
              </a:rPr>
              <a:t>utenti</a:t>
            </a:r>
            <a:r>
              <a:rPr lang="en-US" sz="2405" dirty="0">
                <a:solidFill>
                  <a:srgbClr val="FFFFFF"/>
                </a:solidFill>
                <a:latin typeface="Poppins Light"/>
                <a:ea typeface="Poppins Light"/>
                <a:cs typeface="Poppins Light"/>
                <a:sym typeface="Poppins Light"/>
              </a:rPr>
              <a:t> </a:t>
            </a:r>
            <a:r>
              <a:rPr lang="en-US" sz="2405" dirty="0" err="1">
                <a:solidFill>
                  <a:srgbClr val="FFFFFF"/>
                </a:solidFill>
                <a:latin typeface="Poppins Light"/>
                <a:ea typeface="Poppins Light"/>
                <a:cs typeface="Poppins Light"/>
                <a:sym typeface="Poppins Light"/>
              </a:rPr>
              <a:t>nel</a:t>
            </a:r>
            <a:r>
              <a:rPr lang="en-US" sz="2405" dirty="0">
                <a:solidFill>
                  <a:srgbClr val="FFFFFF"/>
                </a:solidFill>
                <a:latin typeface="Poppins Light"/>
                <a:ea typeface="Poppins Light"/>
                <a:cs typeface="Poppins Light"/>
                <a:sym typeface="Poppins Light"/>
              </a:rPr>
              <a:t> </a:t>
            </a:r>
            <a:r>
              <a:rPr lang="en-US" sz="2405" dirty="0" err="1">
                <a:solidFill>
                  <a:srgbClr val="FFFFFF"/>
                </a:solidFill>
                <a:latin typeface="Poppins Light"/>
                <a:ea typeface="Poppins Light"/>
                <a:cs typeface="Poppins Light"/>
                <a:sym typeface="Poppins Light"/>
              </a:rPr>
              <a:t>pieno</a:t>
            </a:r>
            <a:r>
              <a:rPr lang="en-US" sz="2405" dirty="0">
                <a:solidFill>
                  <a:srgbClr val="FFFFFF"/>
                </a:solidFill>
                <a:latin typeface="Poppins Light"/>
                <a:ea typeface="Poppins Light"/>
                <a:cs typeface="Poppins Light"/>
                <a:sym typeface="Poppins Light"/>
              </a:rPr>
              <a:t> del </a:t>
            </a:r>
            <a:r>
              <a:rPr lang="en-US" sz="2405" dirty="0" err="1">
                <a:solidFill>
                  <a:srgbClr val="FFFFFF"/>
                </a:solidFill>
                <a:latin typeface="Poppins Light"/>
                <a:ea typeface="Poppins Light"/>
                <a:cs typeface="Poppins Light"/>
                <a:sym typeface="Poppins Light"/>
              </a:rPr>
              <a:t>corso</a:t>
            </a:r>
            <a:r>
              <a:rPr lang="en-US" sz="2405" dirty="0">
                <a:solidFill>
                  <a:srgbClr val="FFFFFF"/>
                </a:solidFill>
                <a:latin typeface="Poppins Light"/>
                <a:ea typeface="Poppins Light"/>
                <a:cs typeface="Poppins Light"/>
                <a:sym typeface="Poppins Light"/>
              </a:rPr>
              <a:t> di </a:t>
            </a:r>
            <a:r>
              <a:rPr lang="en-US" sz="2405" dirty="0" err="1">
                <a:solidFill>
                  <a:srgbClr val="FFFFFF"/>
                </a:solidFill>
                <a:latin typeface="Poppins Light"/>
                <a:ea typeface="Poppins Light"/>
                <a:cs typeface="Poppins Light"/>
                <a:sym typeface="Poppins Light"/>
              </a:rPr>
              <a:t>studi</a:t>
            </a:r>
            <a:r>
              <a:rPr lang="en-US" sz="2405" dirty="0">
                <a:solidFill>
                  <a:srgbClr val="FFFFFF"/>
                </a:solidFill>
                <a:latin typeface="Poppins Light"/>
                <a:ea typeface="Poppins Light"/>
                <a:cs typeface="Poppins Light"/>
                <a:sym typeface="Poppins Light"/>
              </a:rPr>
              <a:t> </a:t>
            </a:r>
          </a:p>
        </p:txBody>
      </p:sp>
      <p:sp>
        <p:nvSpPr>
          <p:cNvPr id="13" name="TextBox 13"/>
          <p:cNvSpPr txBox="1"/>
          <p:nvPr/>
        </p:nvSpPr>
        <p:spPr>
          <a:xfrm>
            <a:off x="7837434" y="5756962"/>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rgbClr val="FFC000"/>
                </a:solidFill>
                <a:latin typeface="Computer Says No"/>
                <a:ea typeface="Computer Says No"/>
                <a:cs typeface="Computer Says No"/>
                <a:sym typeface="Computer Says No"/>
              </a:rPr>
              <a:t>ESTREMO</a:t>
            </a:r>
          </a:p>
        </p:txBody>
      </p:sp>
      <p:sp>
        <p:nvSpPr>
          <p:cNvPr id="14" name="TextBox 14"/>
          <p:cNvSpPr txBox="1"/>
          <p:nvPr/>
        </p:nvSpPr>
        <p:spPr>
          <a:xfrm>
            <a:off x="12574252" y="5756962"/>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accent2">
                    <a:lumMod val="75000"/>
                  </a:schemeClr>
                </a:solidFill>
                <a:latin typeface="Computer Says No"/>
                <a:ea typeface="Computer Says No"/>
                <a:cs typeface="Computer Says No"/>
                <a:sym typeface="Computer Says No"/>
              </a:rPr>
              <a:t>ESPERTO</a:t>
            </a:r>
          </a:p>
        </p:txBody>
      </p:sp>
      <p:sp>
        <p:nvSpPr>
          <p:cNvPr id="15" name="TextBox 15"/>
          <p:cNvSpPr txBox="1"/>
          <p:nvPr/>
        </p:nvSpPr>
        <p:spPr>
          <a:xfrm>
            <a:off x="7963910" y="6264206"/>
            <a:ext cx="3037045" cy="1443292"/>
          </a:xfrm>
          <a:prstGeom prst="rect">
            <a:avLst/>
          </a:prstGeom>
        </p:spPr>
        <p:txBody>
          <a:bodyPr lIns="0" tIns="0" rIns="0" bIns="0" rtlCol="0" anchor="t">
            <a:spAutoFit/>
          </a:bodyPr>
          <a:lstStyle/>
          <a:p>
            <a:pPr algn="ctr">
              <a:lnSpc>
                <a:spcPts val="3897"/>
              </a:lnSpc>
            </a:pPr>
            <a:r>
              <a:rPr lang="en-US" sz="2405" dirty="0">
                <a:solidFill>
                  <a:srgbClr val="FFFFFF"/>
                </a:solidFill>
                <a:latin typeface="Poppins Light"/>
                <a:ea typeface="Poppins Light"/>
                <a:cs typeface="Poppins Light"/>
                <a:sym typeface="Poppins Light"/>
              </a:rPr>
              <a:t>1 </a:t>
            </a:r>
            <a:r>
              <a:rPr lang="en-US" sz="2405" dirty="0" err="1">
                <a:solidFill>
                  <a:srgbClr val="FFFFFF"/>
                </a:solidFill>
                <a:latin typeface="Poppins Light"/>
                <a:ea typeface="Poppins Light"/>
                <a:cs typeface="Poppins Light"/>
                <a:sym typeface="Poppins Light"/>
              </a:rPr>
              <a:t>utente</a:t>
            </a:r>
            <a:r>
              <a:rPr lang="en-US" sz="2405" dirty="0">
                <a:solidFill>
                  <a:srgbClr val="FFFFFF"/>
                </a:solidFill>
                <a:latin typeface="Poppins Light"/>
                <a:ea typeface="Poppins Light"/>
                <a:cs typeface="Poppins Light"/>
                <a:sym typeface="Poppins Light"/>
              </a:rPr>
              <a:t> </a:t>
            </a:r>
            <a:r>
              <a:rPr lang="en-US" sz="2405" dirty="0" err="1">
                <a:solidFill>
                  <a:srgbClr val="FFFFFF"/>
                </a:solidFill>
                <a:latin typeface="Poppins Light"/>
                <a:ea typeface="Poppins Light"/>
                <a:cs typeface="Poppins Light"/>
                <a:sym typeface="Poppins Light"/>
              </a:rPr>
              <a:t>che</a:t>
            </a:r>
            <a:r>
              <a:rPr lang="en-US" sz="2405" dirty="0">
                <a:solidFill>
                  <a:srgbClr val="FFFFFF"/>
                </a:solidFill>
                <a:latin typeface="Poppins Light"/>
                <a:ea typeface="Poppins Light"/>
                <a:cs typeface="Poppins Light"/>
                <a:sym typeface="Poppins Light"/>
              </a:rPr>
              <a:t> ha </a:t>
            </a:r>
            <a:r>
              <a:rPr lang="en-US" sz="2405" dirty="0" err="1">
                <a:solidFill>
                  <a:srgbClr val="FFFFFF"/>
                </a:solidFill>
                <a:latin typeface="Poppins Light"/>
                <a:ea typeface="Poppins Light"/>
                <a:cs typeface="Poppins Light"/>
                <a:sym typeface="Poppins Light"/>
              </a:rPr>
              <a:t>appena</a:t>
            </a:r>
            <a:r>
              <a:rPr lang="en-US" sz="2405" dirty="0">
                <a:solidFill>
                  <a:srgbClr val="FFFFFF"/>
                </a:solidFill>
                <a:latin typeface="Poppins Light"/>
                <a:ea typeface="Poppins Light"/>
                <a:cs typeface="Poppins Light"/>
                <a:sym typeface="Poppins Light"/>
              </a:rPr>
              <a:t> finito </a:t>
            </a:r>
          </a:p>
          <a:p>
            <a:pPr algn="ctr">
              <a:lnSpc>
                <a:spcPts val="3897"/>
              </a:lnSpc>
            </a:pPr>
            <a:r>
              <a:rPr lang="en-US" sz="2405" dirty="0">
                <a:solidFill>
                  <a:srgbClr val="FFFFFF"/>
                </a:solidFill>
                <a:latin typeface="Poppins Light"/>
                <a:ea typeface="Poppins Light"/>
                <a:cs typeface="Poppins Light"/>
                <a:sym typeface="Poppins Light"/>
              </a:rPr>
              <a:t>il </a:t>
            </a:r>
            <a:r>
              <a:rPr lang="en-US" sz="2405" dirty="0" err="1">
                <a:solidFill>
                  <a:srgbClr val="FFFFFF"/>
                </a:solidFill>
                <a:latin typeface="Poppins Light"/>
                <a:ea typeface="Poppins Light"/>
                <a:cs typeface="Poppins Light"/>
                <a:sym typeface="Poppins Light"/>
              </a:rPr>
              <a:t>corso</a:t>
            </a:r>
            <a:r>
              <a:rPr lang="en-US" sz="2405" dirty="0">
                <a:solidFill>
                  <a:srgbClr val="FFFFFF"/>
                </a:solidFill>
                <a:latin typeface="Poppins Light"/>
                <a:ea typeface="Poppins Light"/>
                <a:cs typeface="Poppins Light"/>
                <a:sym typeface="Poppins Light"/>
              </a:rPr>
              <a:t> di </a:t>
            </a:r>
            <a:r>
              <a:rPr lang="en-US" sz="2405" dirty="0" err="1">
                <a:solidFill>
                  <a:srgbClr val="FFFFFF"/>
                </a:solidFill>
                <a:latin typeface="Poppins Light"/>
                <a:ea typeface="Poppins Light"/>
                <a:cs typeface="Poppins Light"/>
                <a:sym typeface="Poppins Light"/>
              </a:rPr>
              <a:t>studi</a:t>
            </a:r>
            <a:endParaRPr lang="en-US" sz="2405" dirty="0">
              <a:solidFill>
                <a:srgbClr val="FFFFFF"/>
              </a:solidFill>
              <a:latin typeface="Poppins Light"/>
              <a:ea typeface="Poppins Light"/>
              <a:cs typeface="Poppins Light"/>
              <a:sym typeface="Poppins Light"/>
            </a:endParaRPr>
          </a:p>
        </p:txBody>
      </p:sp>
      <p:sp>
        <p:nvSpPr>
          <p:cNvPr id="16" name="TextBox 16"/>
          <p:cNvSpPr txBox="1"/>
          <p:nvPr/>
        </p:nvSpPr>
        <p:spPr>
          <a:xfrm>
            <a:off x="12703021" y="6264206"/>
            <a:ext cx="3037045" cy="1461747"/>
          </a:xfrm>
          <a:prstGeom prst="rect">
            <a:avLst/>
          </a:prstGeom>
        </p:spPr>
        <p:txBody>
          <a:bodyPr lIns="0" tIns="0" rIns="0" bIns="0" rtlCol="0" anchor="t">
            <a:spAutoFit/>
          </a:bodyPr>
          <a:lstStyle/>
          <a:p>
            <a:pPr algn="ctr">
              <a:lnSpc>
                <a:spcPts val="3897"/>
              </a:lnSpc>
            </a:pPr>
            <a:r>
              <a:rPr lang="en-US" sz="2405" dirty="0">
                <a:solidFill>
                  <a:srgbClr val="FFFFFF"/>
                </a:solidFill>
                <a:latin typeface="Poppins Light"/>
                <a:ea typeface="Poppins Light"/>
                <a:cs typeface="Poppins Light"/>
                <a:sym typeface="Poppins Light"/>
              </a:rPr>
              <a:t>2 </a:t>
            </a:r>
            <a:r>
              <a:rPr lang="en-US" sz="2405" dirty="0" err="1">
                <a:solidFill>
                  <a:srgbClr val="FFFFFF"/>
                </a:solidFill>
                <a:latin typeface="Poppins Light"/>
                <a:ea typeface="Poppins Light"/>
                <a:cs typeface="Poppins Light"/>
                <a:sym typeface="Poppins Light"/>
              </a:rPr>
              <a:t>utenti</a:t>
            </a:r>
            <a:r>
              <a:rPr lang="en-US" sz="2405" dirty="0">
                <a:solidFill>
                  <a:srgbClr val="FFFFFF"/>
                </a:solidFill>
                <a:latin typeface="Poppins Light"/>
                <a:ea typeface="Poppins Light"/>
                <a:cs typeface="Poppins Light"/>
                <a:sym typeface="Poppins Light"/>
              </a:rPr>
              <a:t> </a:t>
            </a:r>
            <a:r>
              <a:rPr lang="en-US" sz="2405" dirty="0" err="1">
                <a:solidFill>
                  <a:srgbClr val="FFFFFF"/>
                </a:solidFill>
                <a:latin typeface="Poppins Light"/>
                <a:ea typeface="Poppins Light"/>
                <a:cs typeface="Poppins Light"/>
                <a:sym typeface="Poppins Light"/>
              </a:rPr>
              <a:t>esperti</a:t>
            </a:r>
            <a:r>
              <a:rPr lang="en-US" sz="2405" dirty="0">
                <a:solidFill>
                  <a:srgbClr val="FFFFFF"/>
                </a:solidFill>
                <a:latin typeface="Poppins Light"/>
                <a:ea typeface="Poppins Light"/>
                <a:cs typeface="Poppins Light"/>
                <a:sym typeface="Poppins Light"/>
              </a:rPr>
              <a:t> </a:t>
            </a:r>
          </a:p>
          <a:p>
            <a:pPr algn="ctr">
              <a:lnSpc>
                <a:spcPts val="3897"/>
              </a:lnSpc>
            </a:pPr>
            <a:r>
              <a:rPr lang="en-US" sz="2405" dirty="0" err="1">
                <a:solidFill>
                  <a:srgbClr val="FFFFFF"/>
                </a:solidFill>
                <a:latin typeface="Poppins Light"/>
                <a:ea typeface="Poppins Light"/>
                <a:cs typeface="Poppins Light"/>
                <a:sym typeface="Poppins Light"/>
              </a:rPr>
              <a:t>nel</a:t>
            </a:r>
            <a:r>
              <a:rPr lang="en-US" sz="2405" dirty="0">
                <a:solidFill>
                  <a:srgbClr val="FFFFFF"/>
                </a:solidFill>
                <a:latin typeface="Poppins Light"/>
                <a:ea typeface="Poppins Light"/>
                <a:cs typeface="Poppins Light"/>
                <a:sym typeface="Poppins Light"/>
              </a:rPr>
              <a:t> </a:t>
            </a:r>
            <a:r>
              <a:rPr lang="en-US" sz="2405" dirty="0" err="1">
                <a:solidFill>
                  <a:srgbClr val="FFFFFF"/>
                </a:solidFill>
                <a:latin typeface="Poppins Light"/>
                <a:ea typeface="Poppins Light"/>
                <a:cs typeface="Poppins Light"/>
                <a:sym typeface="Poppins Light"/>
              </a:rPr>
              <a:t>metodo</a:t>
            </a:r>
            <a:r>
              <a:rPr lang="en-US" sz="2405" dirty="0">
                <a:solidFill>
                  <a:srgbClr val="FFFFFF"/>
                </a:solidFill>
                <a:latin typeface="Poppins Light"/>
                <a:ea typeface="Poppins Light"/>
                <a:cs typeface="Poppins Light"/>
                <a:sym typeface="Poppins Light"/>
              </a:rPr>
              <a:t> </a:t>
            </a:r>
          </a:p>
          <a:p>
            <a:pPr algn="ctr">
              <a:lnSpc>
                <a:spcPts val="3897"/>
              </a:lnSpc>
            </a:pPr>
            <a:r>
              <a:rPr lang="en-US" sz="2405" dirty="0">
                <a:solidFill>
                  <a:srgbClr val="FFFFFF"/>
                </a:solidFill>
                <a:latin typeface="Poppins Light"/>
                <a:ea typeface="Poppins Light"/>
                <a:cs typeface="Poppins Light"/>
                <a:sym typeface="Poppins Light"/>
              </a:rPr>
              <a:t>di studio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7862E652-62FB-2B4C-F792-603C3B487C6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F700D2B-54C7-FDC8-30CF-BDB8FBC5AA1C}"/>
              </a:ext>
            </a:extLst>
          </p:cNvPr>
          <p:cNvSpPr txBox="1"/>
          <p:nvPr/>
        </p:nvSpPr>
        <p:spPr>
          <a:xfrm>
            <a:off x="838200" y="723900"/>
            <a:ext cx="12462399" cy="982000"/>
          </a:xfrm>
          <a:prstGeom prst="rect">
            <a:avLst/>
          </a:prstGeom>
        </p:spPr>
        <p:txBody>
          <a:bodyPr lIns="0" tIns="0" rIns="0" bIns="0" rtlCol="0" anchor="t">
            <a:spAutoFit/>
          </a:bodyPr>
          <a:lstStyle/>
          <a:p>
            <a:pPr marL="0" marR="0" lvl="0" indent="0" algn="l" defTabSz="914400" rtl="0" eaLnBrk="1" fontAlgn="auto" latinLnBrk="0" hangingPunct="1">
              <a:lnSpc>
                <a:spcPts val="7438"/>
              </a:lnSpc>
              <a:spcBef>
                <a:spcPct val="0"/>
              </a:spcBef>
              <a:spcAft>
                <a:spcPts val="0"/>
              </a:spcAft>
              <a:buClrTx/>
              <a:buSzTx/>
              <a:buFontTx/>
              <a:buNone/>
              <a:tabLst/>
              <a:defRPr/>
            </a:pPr>
            <a:r>
              <a:rPr kumimoji="0" lang="en-US" sz="12000" b="0" i="0" u="none" strike="noStrike" kern="1200" cap="none" spc="0" normalizeH="0" baseline="0" noProof="0" dirty="0">
                <a:ln>
                  <a:noFill/>
                </a:ln>
                <a:solidFill>
                  <a:srgbClr val="9BBB59">
                    <a:lumMod val="60000"/>
                    <a:lumOff val="40000"/>
                  </a:srgbClr>
                </a:solidFill>
                <a:effectLst>
                  <a:outerShdw blurRad="38100" dist="38100" dir="2700000" algn="tl">
                    <a:srgbClr val="000000">
                      <a:alpha val="43137"/>
                    </a:srgbClr>
                  </a:outerShdw>
                </a:effectLst>
                <a:uLnTx/>
                <a:uFillTx/>
                <a:latin typeface="Computer Says No"/>
                <a:ea typeface="Computer Says No"/>
                <a:cs typeface="Computer Says No"/>
                <a:sym typeface="Computer Says No"/>
              </a:rPr>
              <a:t>UTENTI MEDI</a:t>
            </a:r>
          </a:p>
        </p:txBody>
      </p:sp>
      <p:sp>
        <p:nvSpPr>
          <p:cNvPr id="7" name="Freeform 7">
            <a:extLst>
              <a:ext uri="{FF2B5EF4-FFF2-40B4-BE49-F238E27FC236}">
                <a16:creationId xmlns:a16="http://schemas.microsoft.com/office/drawing/2014/main" id="{71952702-1FB2-6031-463B-0F45AD265258}"/>
              </a:ext>
            </a:extLst>
          </p:cNvPr>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a:extLst>
              <a:ext uri="{FF2B5EF4-FFF2-40B4-BE49-F238E27FC236}">
                <a16:creationId xmlns:a16="http://schemas.microsoft.com/office/drawing/2014/main" id="{713A2832-EC0D-790D-709B-EEE2A0F90977}"/>
              </a:ext>
            </a:extLst>
          </p:cNvPr>
          <p:cNvSpPr/>
          <p:nvPr/>
        </p:nvSpPr>
        <p:spPr>
          <a:xfrm>
            <a:off x="10744200" y="-352171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a:extLst>
              <a:ext uri="{FF2B5EF4-FFF2-40B4-BE49-F238E27FC236}">
                <a16:creationId xmlns:a16="http://schemas.microsoft.com/office/drawing/2014/main" id="{46D246E6-B17F-EE50-F387-6AF7B72F8798}"/>
              </a:ext>
            </a:extLst>
          </p:cNvPr>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a:extLst>
              <a:ext uri="{FF2B5EF4-FFF2-40B4-BE49-F238E27FC236}">
                <a16:creationId xmlns:a16="http://schemas.microsoft.com/office/drawing/2014/main" id="{90052666-D1CA-86D9-FE0A-8B580F0B944A}"/>
              </a:ext>
            </a:extLst>
          </p:cNvPr>
          <p:cNvSpPr/>
          <p:nvPr/>
        </p:nvSpPr>
        <p:spPr>
          <a:xfrm>
            <a:off x="16037221" y="1028700"/>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3">
            <a:extLst>
              <a:ext uri="{FF2B5EF4-FFF2-40B4-BE49-F238E27FC236}">
                <a16:creationId xmlns:a16="http://schemas.microsoft.com/office/drawing/2014/main" id="{837A69BD-BCC7-4C2A-032A-EBA0CBA1B645}"/>
              </a:ext>
            </a:extLst>
          </p:cNvPr>
          <p:cNvSpPr txBox="1"/>
          <p:nvPr/>
        </p:nvSpPr>
        <p:spPr>
          <a:xfrm>
            <a:off x="2652702" y="2726703"/>
            <a:ext cx="7900824" cy="2595454"/>
          </a:xfrm>
          <a:prstGeom prst="rect">
            <a:avLst/>
          </a:prstGeom>
        </p:spPr>
        <p:txBody>
          <a:bodyPr wrap="square" lIns="0" tIns="0" rIns="0" bIns="0" rtlCol="0" anchor="t">
            <a:spAutoFit/>
          </a:bodyPr>
          <a:lstStyle/>
          <a:p>
            <a:pPr marL="0" marR="0" lvl="0" indent="0" algn="l" defTabSz="914400" rtl="0" eaLnBrk="1" fontAlgn="auto" latinLnBrk="0" hangingPunct="1">
              <a:lnSpc>
                <a:spcPts val="2975"/>
              </a:lnSpc>
              <a:spcBef>
                <a:spcPts val="0"/>
              </a:spcBef>
              <a:spcAft>
                <a:spcPts val="0"/>
              </a:spcAft>
              <a:buClrTx/>
              <a:buSzTx/>
              <a:buFontTx/>
              <a:buNone/>
              <a:tabLst/>
              <a:defRPr/>
            </a:pP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Giovanni </a:t>
            </a:r>
          </a:p>
          <a:p>
            <a:pPr marL="0" marR="0" lvl="0" indent="0" algn="l" defTabSz="914400" rtl="0" eaLnBrk="1" fontAlgn="auto" latinLnBrk="0" hangingPunct="1">
              <a:lnSpc>
                <a:spcPts val="2975"/>
              </a:lnSpc>
              <a:spcBef>
                <a:spcPts val="0"/>
              </a:spcBef>
              <a:spcAft>
                <a:spcPts val="0"/>
              </a:spcAft>
              <a:buClrTx/>
              <a:buSzTx/>
              <a:buFontTx/>
              <a:buNone/>
              <a:tabLst/>
              <a:defRPr/>
            </a:pP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21</a:t>
            </a:r>
          </a:p>
          <a:p>
            <a:pPr marL="0" marR="0" lvl="0" indent="0" algn="l" defTabSz="914400" rtl="0" eaLnBrk="1" fontAlgn="auto" latinLnBrk="0" hangingPunct="1">
              <a:lnSpc>
                <a:spcPts val="2975"/>
              </a:lnSpc>
              <a:spcBef>
                <a:spcPts val="0"/>
              </a:spcBef>
              <a:spcAft>
                <a:spcPts val="0"/>
              </a:spcAft>
              <a:buClrTx/>
              <a:buSzTx/>
              <a:buFontTx/>
              <a:buNone/>
              <a:tabLst/>
              <a:defRPr/>
            </a:pP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Uomo</a:t>
            </a:r>
          </a:p>
          <a:p>
            <a:pPr marL="0" marR="0" lvl="0" indent="0" algn="l" defTabSz="914400" rtl="0" eaLnBrk="1" fontAlgn="auto" latinLnBrk="0" hangingPunct="1">
              <a:lnSpc>
                <a:spcPts val="2975"/>
              </a:lnSpc>
              <a:spcBef>
                <a:spcPts val="0"/>
              </a:spcBef>
              <a:spcAft>
                <a:spcPts val="0"/>
              </a:spcAft>
              <a:buClrTx/>
              <a:buSzTx/>
              <a:buFontTx/>
              <a:buNone/>
              <a:tabLst/>
              <a:defRPr/>
            </a:pPr>
            <a:r>
              <a:rPr kumimoji="0" lang="en-US" sz="2000" i="0" u="none" strike="noStrike" kern="1200" cap="none" spc="0" normalizeH="0" baseline="0" noProof="0" dirty="0" err="1">
                <a:ln>
                  <a:noFill/>
                </a:ln>
                <a:solidFill>
                  <a:srgbClr val="FFFFFF"/>
                </a:solidFill>
                <a:effectLst/>
                <a:uLnTx/>
                <a:uFillTx/>
                <a:latin typeface="Poppins Bold"/>
                <a:ea typeface="Poppins Bold"/>
                <a:cs typeface="Poppins Bold"/>
                <a:sym typeface="Poppins Bold"/>
              </a:rPr>
              <a:t>Utente</a:t>
            </a: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 Medio</a:t>
            </a:r>
          </a:p>
          <a:p>
            <a:pPr marL="0" marR="0" lvl="0" indent="0" algn="l" defTabSz="914400" rtl="0" eaLnBrk="1" fontAlgn="auto" latinLnBrk="0" hangingPunct="1">
              <a:lnSpc>
                <a:spcPts val="2975"/>
              </a:lnSpc>
              <a:spcBef>
                <a:spcPts val="0"/>
              </a:spcBef>
              <a:spcAft>
                <a:spcPts val="0"/>
              </a:spcAft>
              <a:buClrTx/>
              <a:buSzTx/>
              <a:buFontTx/>
              <a:buNone/>
              <a:tabLst/>
              <a:defRPr/>
            </a:pP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Giacomo (</a:t>
            </a:r>
            <a:r>
              <a:rPr kumimoji="0" lang="en-US" sz="2000" i="0" u="none" strike="noStrike" kern="1200" cap="none" spc="0" normalizeH="0" baseline="0" noProof="0" dirty="0" err="1">
                <a:ln>
                  <a:noFill/>
                </a:ln>
                <a:solidFill>
                  <a:srgbClr val="FFFFFF"/>
                </a:solidFill>
                <a:effectLst/>
                <a:uLnTx/>
                <a:uFillTx/>
                <a:latin typeface="Poppins Bold"/>
                <a:ea typeface="Poppins Bold"/>
                <a:cs typeface="Poppins Bold"/>
                <a:sym typeface="Poppins Bold"/>
              </a:rPr>
              <a:t>intervistatore</a:t>
            </a: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 Enrico(</a:t>
            </a:r>
            <a:r>
              <a:rPr kumimoji="0" lang="en-US" sz="2000" i="0" u="none" strike="noStrike" kern="1200" cap="none" spc="0" normalizeH="0" baseline="0" noProof="0" dirty="0" err="1">
                <a:ln>
                  <a:noFill/>
                </a:ln>
                <a:solidFill>
                  <a:srgbClr val="FFFFFF"/>
                </a:solidFill>
                <a:effectLst/>
                <a:uLnTx/>
                <a:uFillTx/>
                <a:latin typeface="Poppins Bold"/>
                <a:ea typeface="Poppins Bold"/>
                <a:cs typeface="Poppins Bold"/>
                <a:sym typeface="Poppins Bold"/>
              </a:rPr>
              <a:t>Appunti</a:t>
            </a: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a:t>
            </a:r>
          </a:p>
          <a:p>
            <a:pPr marL="0" marR="0" lvl="0" indent="0" algn="l" defTabSz="914400" rtl="0" eaLnBrk="1" fontAlgn="auto" latinLnBrk="0" hangingPunct="1">
              <a:lnSpc>
                <a:spcPts val="2975"/>
              </a:lnSpc>
              <a:spcBef>
                <a:spcPts val="0"/>
              </a:spcBef>
              <a:spcAft>
                <a:spcPts val="0"/>
              </a:spcAft>
              <a:buClrTx/>
              <a:buSzTx/>
              <a:buFontTx/>
              <a:buNone/>
              <a:tabLst/>
              <a:defRPr/>
            </a:pPr>
            <a:r>
              <a:rPr kumimoji="0" lang="en-US" sz="2000" i="0" u="none" strike="noStrike" kern="1200" cap="none" spc="0" normalizeH="0" baseline="0" noProof="0" dirty="0" err="1">
                <a:ln>
                  <a:noFill/>
                </a:ln>
                <a:solidFill>
                  <a:srgbClr val="FFFFFF"/>
                </a:solidFill>
                <a:effectLst/>
                <a:uLnTx/>
                <a:uFillTx/>
                <a:latin typeface="Poppins Bold"/>
                <a:ea typeface="Poppins Bold"/>
                <a:cs typeface="Poppins Bold"/>
                <a:sym typeface="Poppins Bold"/>
              </a:rPr>
              <a:t>Ingegneria</a:t>
            </a: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 </a:t>
            </a:r>
            <a:r>
              <a:rPr kumimoji="0" lang="en-US" sz="2000" i="0" u="none" strike="noStrike" kern="1200" cap="none" spc="0" normalizeH="0" baseline="0" noProof="0" dirty="0" err="1">
                <a:ln>
                  <a:noFill/>
                </a:ln>
                <a:solidFill>
                  <a:srgbClr val="FFFFFF"/>
                </a:solidFill>
                <a:effectLst/>
                <a:uLnTx/>
                <a:uFillTx/>
                <a:latin typeface="Poppins Bold"/>
                <a:ea typeface="Poppins Bold"/>
                <a:cs typeface="Poppins Bold"/>
                <a:sym typeface="Poppins Bold"/>
              </a:rPr>
              <a:t>Gestionale</a:t>
            </a: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 al </a:t>
            </a:r>
            <a:r>
              <a:rPr kumimoji="0" lang="en-US" sz="2000" i="0" u="none" strike="noStrike" kern="1200" cap="none" spc="0" normalizeH="0" baseline="0" noProof="0" dirty="0" err="1">
                <a:ln>
                  <a:noFill/>
                </a:ln>
                <a:solidFill>
                  <a:srgbClr val="FFFFFF"/>
                </a:solidFill>
                <a:effectLst/>
                <a:uLnTx/>
                <a:uFillTx/>
                <a:latin typeface="Poppins Bold"/>
                <a:ea typeface="Poppins Bold"/>
                <a:cs typeface="Poppins Bold"/>
                <a:sym typeface="Poppins Bold"/>
              </a:rPr>
              <a:t>PoliMi</a:t>
            </a:r>
            <a:r>
              <a:rPr kumimoji="0" lang="en-US" sz="2000"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 </a:t>
            </a:r>
          </a:p>
          <a:p>
            <a:pPr marL="0" marR="0" lvl="0" indent="0" algn="l" defTabSz="914400" rtl="0" eaLnBrk="1" fontAlgn="auto" latinLnBrk="0" hangingPunct="1">
              <a:lnSpc>
                <a:spcPts val="2281"/>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FFFFFF"/>
              </a:solidFill>
              <a:effectLst/>
              <a:uLnTx/>
              <a:uFillTx/>
              <a:latin typeface="Poppins Bold"/>
              <a:ea typeface="Poppins Bold"/>
              <a:cs typeface="Poppins Bold"/>
              <a:sym typeface="Poppins Bold"/>
            </a:endParaRPr>
          </a:p>
        </p:txBody>
      </p:sp>
      <p:sp>
        <p:nvSpPr>
          <p:cNvPr id="20" name="TextBox 3">
            <a:extLst>
              <a:ext uri="{FF2B5EF4-FFF2-40B4-BE49-F238E27FC236}">
                <a16:creationId xmlns:a16="http://schemas.microsoft.com/office/drawing/2014/main" id="{283923E8-DF90-4294-22C5-FF2E5A219A75}"/>
              </a:ext>
            </a:extLst>
          </p:cNvPr>
          <p:cNvSpPr txBox="1"/>
          <p:nvPr/>
        </p:nvSpPr>
        <p:spPr>
          <a:xfrm>
            <a:off x="189614" y="2726703"/>
            <a:ext cx="2057400" cy="2283959"/>
          </a:xfrm>
          <a:prstGeom prst="rect">
            <a:avLst/>
          </a:prstGeom>
        </p:spPr>
        <p:txBody>
          <a:bodyPr wrap="square" lIns="0" tIns="0" rIns="0" bIns="0" rtlCol="0" anchor="t">
            <a:spAutoFit/>
          </a:bodyPr>
          <a:lstStyle/>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Nome:</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Età</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Genere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Utente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Intervistatori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Corso di </a:t>
            </a: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studi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p:txBody>
      </p:sp>
      <p:sp>
        <p:nvSpPr>
          <p:cNvPr id="21" name="TextBox 3">
            <a:extLst>
              <a:ext uri="{FF2B5EF4-FFF2-40B4-BE49-F238E27FC236}">
                <a16:creationId xmlns:a16="http://schemas.microsoft.com/office/drawing/2014/main" id="{7BFFCE1A-0282-FF73-65A2-D9C101DCCE1F}"/>
              </a:ext>
            </a:extLst>
          </p:cNvPr>
          <p:cNvSpPr txBox="1"/>
          <p:nvPr/>
        </p:nvSpPr>
        <p:spPr>
          <a:xfrm>
            <a:off x="12342063" y="2726703"/>
            <a:ext cx="7900824" cy="2595454"/>
          </a:xfrm>
          <a:prstGeom prst="rect">
            <a:avLst/>
          </a:prstGeom>
        </p:spPr>
        <p:txBody>
          <a:bodyPr wrap="square" lIns="0" tIns="0" rIns="0" bIns="0" rtlCol="0" anchor="t">
            <a:spAutoFit/>
          </a:bodyPr>
          <a:lstStyle/>
          <a:p>
            <a:pPr lvl="0">
              <a:lnSpc>
                <a:spcPts val="2975"/>
              </a:lnSpc>
              <a:defRPr/>
            </a:pPr>
            <a:r>
              <a:rPr lang="en-US" sz="2000" dirty="0">
                <a:solidFill>
                  <a:srgbClr val="FFFFFF"/>
                </a:solidFill>
                <a:latin typeface="Poppins Bold"/>
                <a:ea typeface="Poppins Bold"/>
                <a:cs typeface="Poppins Bold"/>
                <a:sym typeface="Poppins Bold"/>
              </a:rPr>
              <a:t>Gaia</a:t>
            </a:r>
          </a:p>
          <a:p>
            <a:pPr lvl="0">
              <a:lnSpc>
                <a:spcPts val="2975"/>
              </a:lnSpc>
              <a:defRPr/>
            </a:pPr>
            <a:r>
              <a:rPr lang="en-US" sz="2000" dirty="0">
                <a:solidFill>
                  <a:srgbClr val="FFFFFF"/>
                </a:solidFill>
                <a:latin typeface="Poppins Bold"/>
                <a:ea typeface="Poppins Bold"/>
                <a:cs typeface="Poppins Bold"/>
                <a:sym typeface="Poppins Bold"/>
              </a:rPr>
              <a:t>20</a:t>
            </a:r>
          </a:p>
          <a:p>
            <a:pPr lvl="0">
              <a:lnSpc>
                <a:spcPts val="2975"/>
              </a:lnSpc>
              <a:defRPr/>
            </a:pPr>
            <a:r>
              <a:rPr lang="en-US" sz="2000" dirty="0">
                <a:solidFill>
                  <a:srgbClr val="FFFFFF"/>
                </a:solidFill>
                <a:latin typeface="Poppins Bold"/>
                <a:ea typeface="Poppins Bold"/>
                <a:cs typeface="Poppins Bold"/>
                <a:sym typeface="Poppins Bold"/>
              </a:rPr>
              <a:t>Donna</a:t>
            </a:r>
          </a:p>
          <a:p>
            <a:pPr lvl="0">
              <a:lnSpc>
                <a:spcPts val="2975"/>
              </a:lnSpc>
              <a:defRPr/>
            </a:pPr>
            <a:r>
              <a:rPr lang="en-US" sz="2000" dirty="0" err="1">
                <a:solidFill>
                  <a:srgbClr val="FFFFFF"/>
                </a:solidFill>
                <a:latin typeface="Poppins Bold"/>
                <a:ea typeface="Poppins Bold"/>
                <a:cs typeface="Poppins Bold"/>
                <a:sym typeface="Poppins Bold"/>
              </a:rPr>
              <a:t>Utente</a:t>
            </a:r>
            <a:r>
              <a:rPr lang="en-US" sz="2000" dirty="0">
                <a:solidFill>
                  <a:srgbClr val="FFFFFF"/>
                </a:solidFill>
                <a:latin typeface="Poppins Bold"/>
                <a:ea typeface="Poppins Bold"/>
                <a:cs typeface="Poppins Bold"/>
                <a:sym typeface="Poppins Bold"/>
              </a:rPr>
              <a:t> Medio</a:t>
            </a:r>
          </a:p>
          <a:p>
            <a:pPr lvl="0">
              <a:lnSpc>
                <a:spcPts val="2975"/>
              </a:lnSpc>
              <a:defRPr/>
            </a:pPr>
            <a:r>
              <a:rPr lang="en-US" sz="2000" dirty="0">
                <a:solidFill>
                  <a:srgbClr val="FFFFFF"/>
                </a:solidFill>
                <a:latin typeface="Poppins Bold"/>
                <a:ea typeface="Poppins Bold"/>
                <a:cs typeface="Poppins Bold"/>
                <a:sym typeface="Poppins Bold"/>
              </a:rPr>
              <a:t>Nicola(</a:t>
            </a:r>
            <a:r>
              <a:rPr lang="en-US" sz="2000" dirty="0" err="1">
                <a:solidFill>
                  <a:srgbClr val="FFFFFF"/>
                </a:solidFill>
                <a:latin typeface="Poppins Bold"/>
                <a:ea typeface="Poppins Bold"/>
                <a:cs typeface="Poppins Bold"/>
                <a:sym typeface="Poppins Bold"/>
              </a:rPr>
              <a:t>Intervistatore</a:t>
            </a:r>
            <a:r>
              <a:rPr lang="en-US" sz="2000" dirty="0">
                <a:solidFill>
                  <a:srgbClr val="FFFFFF"/>
                </a:solidFill>
                <a:latin typeface="Poppins Bold"/>
                <a:ea typeface="Poppins Bold"/>
                <a:cs typeface="Poppins Bold"/>
                <a:sym typeface="Poppins Bold"/>
              </a:rPr>
              <a:t>), Antonio(</a:t>
            </a:r>
            <a:r>
              <a:rPr lang="en-US" sz="2000" dirty="0" err="1">
                <a:solidFill>
                  <a:srgbClr val="FFFFFF"/>
                </a:solidFill>
                <a:latin typeface="Poppins Bold"/>
                <a:ea typeface="Poppins Bold"/>
                <a:cs typeface="Poppins Bold"/>
                <a:sym typeface="Poppins Bold"/>
              </a:rPr>
              <a:t>Appunti</a:t>
            </a:r>
            <a:r>
              <a:rPr lang="en-US" sz="2000" dirty="0">
                <a:solidFill>
                  <a:srgbClr val="FFFFFF"/>
                </a:solidFill>
                <a:latin typeface="Poppins Bold"/>
                <a:ea typeface="Poppins Bold"/>
                <a:cs typeface="Poppins Bold"/>
                <a:sym typeface="Poppins Bold"/>
              </a:rPr>
              <a:t>)</a:t>
            </a:r>
          </a:p>
          <a:p>
            <a:pPr lvl="0">
              <a:lnSpc>
                <a:spcPts val="2975"/>
              </a:lnSpc>
              <a:defRPr/>
            </a:pPr>
            <a:r>
              <a:rPr lang="en-US" sz="2000" dirty="0" err="1">
                <a:solidFill>
                  <a:srgbClr val="FFFFFF"/>
                </a:solidFill>
                <a:latin typeface="Poppins Bold"/>
                <a:ea typeface="Poppins Bold"/>
                <a:cs typeface="Poppins Bold"/>
                <a:sym typeface="Poppins Bold"/>
              </a:rPr>
              <a:t>Giurisprudenza</a:t>
            </a:r>
            <a:r>
              <a:rPr lang="en-US" sz="2000" dirty="0">
                <a:solidFill>
                  <a:srgbClr val="FFFFFF"/>
                </a:solidFill>
                <a:latin typeface="Poppins Bold"/>
                <a:ea typeface="Poppins Bold"/>
                <a:cs typeface="Poppins Bold"/>
                <a:sym typeface="Poppins Bold"/>
              </a:rPr>
              <a:t> </a:t>
            </a:r>
            <a:r>
              <a:rPr lang="en-US" sz="2000" dirty="0" err="1">
                <a:solidFill>
                  <a:srgbClr val="FFFFFF"/>
                </a:solidFill>
                <a:latin typeface="Poppins Bold"/>
                <a:ea typeface="Poppins Bold"/>
                <a:cs typeface="Poppins Bold"/>
                <a:sym typeface="Poppins Bold"/>
              </a:rPr>
              <a:t>università</a:t>
            </a:r>
            <a:r>
              <a:rPr lang="en-US" sz="2000" dirty="0">
                <a:solidFill>
                  <a:srgbClr val="FFFFFF"/>
                </a:solidFill>
                <a:latin typeface="Poppins Bold"/>
                <a:ea typeface="Poppins Bold"/>
                <a:cs typeface="Poppins Bold"/>
                <a:sym typeface="Poppins Bold"/>
              </a:rPr>
              <a:t> Roma 3</a:t>
            </a:r>
          </a:p>
          <a:p>
            <a:pPr marL="0" marR="0" lvl="0" indent="0" algn="l" defTabSz="914400" rtl="0" eaLnBrk="1" fontAlgn="auto" latinLnBrk="0" hangingPunct="1">
              <a:lnSpc>
                <a:spcPts val="2281"/>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FFFFFF"/>
              </a:solidFill>
              <a:effectLst/>
              <a:uLnTx/>
              <a:uFillTx/>
              <a:latin typeface="Poppins Bold"/>
              <a:ea typeface="Poppins Bold"/>
              <a:cs typeface="Poppins Bold"/>
              <a:sym typeface="Poppins Bold"/>
            </a:endParaRPr>
          </a:p>
        </p:txBody>
      </p:sp>
      <p:sp>
        <p:nvSpPr>
          <p:cNvPr id="22" name="TextBox 3">
            <a:extLst>
              <a:ext uri="{FF2B5EF4-FFF2-40B4-BE49-F238E27FC236}">
                <a16:creationId xmlns:a16="http://schemas.microsoft.com/office/drawing/2014/main" id="{62178D17-EAC9-D9DA-F054-A21E6E48F626}"/>
              </a:ext>
            </a:extLst>
          </p:cNvPr>
          <p:cNvSpPr txBox="1"/>
          <p:nvPr/>
        </p:nvSpPr>
        <p:spPr>
          <a:xfrm>
            <a:off x="9878975" y="2726703"/>
            <a:ext cx="2057400" cy="2283959"/>
          </a:xfrm>
          <a:prstGeom prst="rect">
            <a:avLst/>
          </a:prstGeom>
        </p:spPr>
        <p:txBody>
          <a:bodyPr wrap="square" lIns="0" tIns="0" rIns="0" bIns="0" rtlCol="0" anchor="t">
            <a:spAutoFit/>
          </a:bodyPr>
          <a:lstStyle/>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Nome:</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Età</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Genere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Utente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Intervistatori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Corso di </a:t>
            </a: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studi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p:txBody>
      </p:sp>
      <p:sp>
        <p:nvSpPr>
          <p:cNvPr id="23" name="TextBox 3">
            <a:extLst>
              <a:ext uri="{FF2B5EF4-FFF2-40B4-BE49-F238E27FC236}">
                <a16:creationId xmlns:a16="http://schemas.microsoft.com/office/drawing/2014/main" id="{D0724821-B49C-B176-B935-362A370CD388}"/>
              </a:ext>
            </a:extLst>
          </p:cNvPr>
          <p:cNvSpPr txBox="1"/>
          <p:nvPr/>
        </p:nvSpPr>
        <p:spPr>
          <a:xfrm>
            <a:off x="2632869" y="6605555"/>
            <a:ext cx="7900824" cy="2595454"/>
          </a:xfrm>
          <a:prstGeom prst="rect">
            <a:avLst/>
          </a:prstGeom>
        </p:spPr>
        <p:txBody>
          <a:bodyPr wrap="square" lIns="0" tIns="0" rIns="0" bIns="0" rtlCol="0" anchor="t">
            <a:spAutoFit/>
          </a:bodyPr>
          <a:lstStyle/>
          <a:p>
            <a:pPr lvl="0">
              <a:lnSpc>
                <a:spcPts val="2975"/>
              </a:lnSpc>
              <a:defRPr/>
            </a:pPr>
            <a:r>
              <a:rPr lang="en-US" sz="2000" dirty="0">
                <a:solidFill>
                  <a:srgbClr val="FFFFFF"/>
                </a:solidFill>
                <a:latin typeface="Poppins Bold"/>
                <a:ea typeface="Poppins Bold"/>
                <a:cs typeface="Poppins Bold"/>
                <a:sym typeface="Poppins Bold"/>
              </a:rPr>
              <a:t>Edoardo</a:t>
            </a:r>
          </a:p>
          <a:p>
            <a:pPr lvl="0">
              <a:lnSpc>
                <a:spcPts val="2975"/>
              </a:lnSpc>
              <a:defRPr/>
            </a:pPr>
            <a:r>
              <a:rPr lang="en-US" sz="2000" dirty="0">
                <a:solidFill>
                  <a:srgbClr val="FFFFFF"/>
                </a:solidFill>
                <a:latin typeface="Poppins Bold"/>
                <a:ea typeface="Poppins Bold"/>
                <a:cs typeface="Poppins Bold"/>
                <a:sym typeface="Poppins Bold"/>
              </a:rPr>
              <a:t>21</a:t>
            </a:r>
          </a:p>
          <a:p>
            <a:pPr lvl="0">
              <a:lnSpc>
                <a:spcPts val="2975"/>
              </a:lnSpc>
              <a:defRPr/>
            </a:pPr>
            <a:r>
              <a:rPr lang="en-US" sz="2000" dirty="0">
                <a:solidFill>
                  <a:srgbClr val="FFFFFF"/>
                </a:solidFill>
                <a:latin typeface="Poppins Bold"/>
                <a:ea typeface="Poppins Bold"/>
                <a:cs typeface="Poppins Bold"/>
                <a:sym typeface="Poppins Bold"/>
              </a:rPr>
              <a:t>Uomo</a:t>
            </a:r>
          </a:p>
          <a:p>
            <a:pPr lvl="0">
              <a:lnSpc>
                <a:spcPts val="2975"/>
              </a:lnSpc>
              <a:defRPr/>
            </a:pPr>
            <a:r>
              <a:rPr lang="en-US" sz="2000" dirty="0">
                <a:solidFill>
                  <a:srgbClr val="FFFFFF"/>
                </a:solidFill>
                <a:latin typeface="Poppins Bold"/>
                <a:ea typeface="Poppins Bold"/>
                <a:cs typeface="Poppins Bold"/>
                <a:sym typeface="Poppins Bold"/>
              </a:rPr>
              <a:t> </a:t>
            </a:r>
            <a:r>
              <a:rPr lang="en-US" sz="2000" dirty="0" err="1">
                <a:solidFill>
                  <a:srgbClr val="FFFFFF"/>
                </a:solidFill>
                <a:latin typeface="Poppins Bold"/>
                <a:ea typeface="Poppins Bold"/>
                <a:cs typeface="Poppins Bold"/>
                <a:sym typeface="Poppins Bold"/>
              </a:rPr>
              <a:t>Utente</a:t>
            </a:r>
            <a:r>
              <a:rPr lang="en-US" sz="2000" dirty="0">
                <a:solidFill>
                  <a:srgbClr val="FFFFFF"/>
                </a:solidFill>
                <a:latin typeface="Poppins Bold"/>
                <a:ea typeface="Poppins Bold"/>
                <a:cs typeface="Poppins Bold"/>
                <a:sym typeface="Poppins Bold"/>
              </a:rPr>
              <a:t> Medio</a:t>
            </a:r>
          </a:p>
          <a:p>
            <a:pPr lvl="0">
              <a:lnSpc>
                <a:spcPts val="2975"/>
              </a:lnSpc>
              <a:defRPr/>
            </a:pPr>
            <a:r>
              <a:rPr lang="en-US" sz="2000" dirty="0">
                <a:solidFill>
                  <a:srgbClr val="FFFFFF"/>
                </a:solidFill>
                <a:latin typeface="Poppins Bold"/>
                <a:ea typeface="Poppins Bold"/>
                <a:cs typeface="Poppins Bold"/>
                <a:sym typeface="Poppins Bold"/>
              </a:rPr>
              <a:t>Enrico(</a:t>
            </a:r>
            <a:r>
              <a:rPr lang="en-US" sz="2000" dirty="0" err="1">
                <a:solidFill>
                  <a:srgbClr val="FFFFFF"/>
                </a:solidFill>
                <a:latin typeface="Poppins Bold"/>
                <a:ea typeface="Poppins Bold"/>
                <a:cs typeface="Poppins Bold"/>
                <a:sym typeface="Poppins Bold"/>
              </a:rPr>
              <a:t>Intervistatore</a:t>
            </a:r>
            <a:r>
              <a:rPr lang="en-US" sz="2000" dirty="0">
                <a:solidFill>
                  <a:srgbClr val="FFFFFF"/>
                </a:solidFill>
                <a:latin typeface="Poppins Bold"/>
                <a:ea typeface="Poppins Bold"/>
                <a:cs typeface="Poppins Bold"/>
                <a:sym typeface="Poppins Bold"/>
              </a:rPr>
              <a:t>), Alberto R.(</a:t>
            </a:r>
            <a:r>
              <a:rPr lang="en-US" sz="2000" dirty="0" err="1">
                <a:solidFill>
                  <a:srgbClr val="FFFFFF"/>
                </a:solidFill>
                <a:latin typeface="Poppins Bold"/>
                <a:ea typeface="Poppins Bold"/>
                <a:cs typeface="Poppins Bold"/>
                <a:sym typeface="Poppins Bold"/>
              </a:rPr>
              <a:t>Appunti</a:t>
            </a:r>
            <a:r>
              <a:rPr lang="en-US" sz="2000" dirty="0">
                <a:solidFill>
                  <a:srgbClr val="FFFFFF"/>
                </a:solidFill>
                <a:latin typeface="Poppins Bold"/>
                <a:ea typeface="Poppins Bold"/>
                <a:cs typeface="Poppins Bold"/>
                <a:sym typeface="Poppins Bold"/>
              </a:rPr>
              <a:t>)</a:t>
            </a:r>
          </a:p>
          <a:p>
            <a:pPr lvl="0">
              <a:lnSpc>
                <a:spcPts val="2975"/>
              </a:lnSpc>
              <a:defRPr/>
            </a:pPr>
            <a:r>
              <a:rPr lang="en-US" sz="2000" dirty="0" err="1">
                <a:solidFill>
                  <a:srgbClr val="FFFFFF"/>
                </a:solidFill>
                <a:latin typeface="Poppins Bold"/>
                <a:ea typeface="Poppins Bold"/>
                <a:cs typeface="Poppins Bold"/>
                <a:sym typeface="Poppins Bold"/>
              </a:rPr>
              <a:t>Ingegneria</a:t>
            </a:r>
            <a:r>
              <a:rPr lang="en-US" sz="2000" dirty="0">
                <a:solidFill>
                  <a:srgbClr val="FFFFFF"/>
                </a:solidFill>
                <a:latin typeface="Poppins Bold"/>
                <a:ea typeface="Poppins Bold"/>
                <a:cs typeface="Poppins Bold"/>
                <a:sym typeface="Poppins Bold"/>
              </a:rPr>
              <a:t> Informatica </a:t>
            </a:r>
            <a:r>
              <a:rPr lang="en-US" sz="2000" dirty="0" err="1">
                <a:solidFill>
                  <a:srgbClr val="FFFFFF"/>
                </a:solidFill>
                <a:latin typeface="Poppins Bold"/>
                <a:ea typeface="Poppins Bold"/>
                <a:cs typeface="Poppins Bold"/>
                <a:sym typeface="Poppins Bold"/>
              </a:rPr>
              <a:t>PoliMi</a:t>
            </a:r>
            <a:endParaRPr lang="en-US" sz="2000" dirty="0">
              <a:solidFill>
                <a:srgbClr val="FFFFFF"/>
              </a:solidFill>
              <a:latin typeface="Poppins Bold"/>
              <a:ea typeface="Poppins Bold"/>
              <a:cs typeface="Poppins Bold"/>
              <a:sym typeface="Poppins Bold"/>
            </a:endParaRPr>
          </a:p>
          <a:p>
            <a:pPr marL="0" marR="0" lvl="0" indent="0" algn="l" defTabSz="914400" rtl="0" eaLnBrk="1" fontAlgn="auto" latinLnBrk="0" hangingPunct="1">
              <a:lnSpc>
                <a:spcPts val="2281"/>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FFFFFF"/>
              </a:solidFill>
              <a:effectLst/>
              <a:uLnTx/>
              <a:uFillTx/>
              <a:latin typeface="Poppins Bold"/>
              <a:ea typeface="Poppins Bold"/>
              <a:cs typeface="Poppins Bold"/>
              <a:sym typeface="Poppins Bold"/>
            </a:endParaRPr>
          </a:p>
        </p:txBody>
      </p:sp>
      <p:sp>
        <p:nvSpPr>
          <p:cNvPr id="24" name="TextBox 3">
            <a:extLst>
              <a:ext uri="{FF2B5EF4-FFF2-40B4-BE49-F238E27FC236}">
                <a16:creationId xmlns:a16="http://schemas.microsoft.com/office/drawing/2014/main" id="{FA73CA92-A0C8-F9AB-3A9B-4F3D52D20F07}"/>
              </a:ext>
            </a:extLst>
          </p:cNvPr>
          <p:cNvSpPr txBox="1"/>
          <p:nvPr/>
        </p:nvSpPr>
        <p:spPr>
          <a:xfrm>
            <a:off x="169781" y="6605555"/>
            <a:ext cx="2057400" cy="2283959"/>
          </a:xfrm>
          <a:prstGeom prst="rect">
            <a:avLst/>
          </a:prstGeom>
        </p:spPr>
        <p:txBody>
          <a:bodyPr wrap="square" lIns="0" tIns="0" rIns="0" bIns="0" rtlCol="0" anchor="t">
            <a:spAutoFit/>
          </a:bodyPr>
          <a:lstStyle/>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Nome:</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Età</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Genere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Utente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Intervistatori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Corso di </a:t>
            </a: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studi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p:txBody>
      </p:sp>
      <p:sp>
        <p:nvSpPr>
          <p:cNvPr id="25" name="TextBox 3">
            <a:extLst>
              <a:ext uri="{FF2B5EF4-FFF2-40B4-BE49-F238E27FC236}">
                <a16:creationId xmlns:a16="http://schemas.microsoft.com/office/drawing/2014/main" id="{CEEED62F-9CFA-91CC-114A-6CF387D23CB2}"/>
              </a:ext>
            </a:extLst>
          </p:cNvPr>
          <p:cNvSpPr txBox="1"/>
          <p:nvPr/>
        </p:nvSpPr>
        <p:spPr>
          <a:xfrm>
            <a:off x="12342063" y="6605555"/>
            <a:ext cx="7900824" cy="2283959"/>
          </a:xfrm>
          <a:prstGeom prst="rect">
            <a:avLst/>
          </a:prstGeom>
        </p:spPr>
        <p:txBody>
          <a:bodyPr wrap="square" lIns="0" tIns="0" rIns="0" bIns="0" rtlCol="0" anchor="t">
            <a:spAutoFit/>
          </a:bodyPr>
          <a:lstStyle/>
          <a:p>
            <a:pPr lvl="0">
              <a:lnSpc>
                <a:spcPts val="2975"/>
              </a:lnSpc>
              <a:defRPr/>
            </a:pPr>
            <a:r>
              <a:rPr lang="en-US" sz="2000" b="1" dirty="0">
                <a:solidFill>
                  <a:srgbClr val="FFFFFF"/>
                </a:solidFill>
                <a:latin typeface="Poppins Bold"/>
                <a:ea typeface="Poppins Bold"/>
                <a:cs typeface="Poppins Bold"/>
                <a:sym typeface="Poppins Bold"/>
              </a:rPr>
              <a:t>Camilla </a:t>
            </a:r>
          </a:p>
          <a:p>
            <a:pPr lvl="0">
              <a:lnSpc>
                <a:spcPts val="2975"/>
              </a:lnSpc>
              <a:defRPr/>
            </a:pPr>
            <a:r>
              <a:rPr lang="en-US" sz="2000" b="1" dirty="0">
                <a:solidFill>
                  <a:srgbClr val="FFFFFF"/>
                </a:solidFill>
                <a:latin typeface="Poppins Bold"/>
                <a:ea typeface="Poppins Bold"/>
                <a:cs typeface="Poppins Bold"/>
                <a:sym typeface="Poppins Bold"/>
              </a:rPr>
              <a:t>17</a:t>
            </a:r>
          </a:p>
          <a:p>
            <a:pPr lvl="0">
              <a:lnSpc>
                <a:spcPts val="2975"/>
              </a:lnSpc>
              <a:defRPr/>
            </a:pPr>
            <a:r>
              <a:rPr lang="en-US" sz="2000" b="1" dirty="0">
                <a:solidFill>
                  <a:srgbClr val="FFFFFF"/>
                </a:solidFill>
                <a:latin typeface="Poppins Bold"/>
                <a:ea typeface="Poppins Bold"/>
                <a:cs typeface="Poppins Bold"/>
                <a:sym typeface="Poppins Bold"/>
              </a:rPr>
              <a:t>Donna</a:t>
            </a:r>
          </a:p>
          <a:p>
            <a:pPr lvl="0">
              <a:lnSpc>
                <a:spcPts val="2975"/>
              </a:lnSpc>
              <a:defRPr/>
            </a:pPr>
            <a:r>
              <a:rPr lang="en-US" sz="2000" b="1" dirty="0" err="1">
                <a:solidFill>
                  <a:srgbClr val="FFFFFF"/>
                </a:solidFill>
                <a:latin typeface="Poppins Bold"/>
                <a:ea typeface="Poppins Bold"/>
                <a:cs typeface="Poppins Bold"/>
                <a:sym typeface="Poppins Bold"/>
              </a:rPr>
              <a:t>Utente</a:t>
            </a:r>
            <a:r>
              <a:rPr lang="en-US" sz="2000" b="1" dirty="0">
                <a:solidFill>
                  <a:srgbClr val="FFFFFF"/>
                </a:solidFill>
                <a:latin typeface="Poppins Bold"/>
                <a:ea typeface="Poppins Bold"/>
                <a:cs typeface="Poppins Bold"/>
                <a:sym typeface="Poppins Bold"/>
              </a:rPr>
              <a:t> Medio</a:t>
            </a:r>
          </a:p>
          <a:p>
            <a:pPr lvl="0">
              <a:lnSpc>
                <a:spcPts val="2975"/>
              </a:lnSpc>
              <a:defRPr/>
            </a:pPr>
            <a:r>
              <a:rPr lang="en-US" sz="2000" b="1" dirty="0">
                <a:solidFill>
                  <a:srgbClr val="FFFFFF"/>
                </a:solidFill>
                <a:latin typeface="Poppins Bold"/>
                <a:ea typeface="Poppins Bold"/>
                <a:cs typeface="Poppins Bold"/>
                <a:sym typeface="Poppins Bold"/>
              </a:rPr>
              <a:t>Antonio(</a:t>
            </a:r>
            <a:r>
              <a:rPr lang="en-US" sz="2000" b="1" dirty="0" err="1">
                <a:solidFill>
                  <a:srgbClr val="FFFFFF"/>
                </a:solidFill>
                <a:latin typeface="Poppins Bold"/>
                <a:ea typeface="Poppins Bold"/>
                <a:cs typeface="Poppins Bold"/>
                <a:sym typeface="Poppins Bold"/>
              </a:rPr>
              <a:t>Intervistatore</a:t>
            </a:r>
            <a:r>
              <a:rPr lang="en-US" sz="2000" b="1" dirty="0">
                <a:solidFill>
                  <a:srgbClr val="FFFFFF"/>
                </a:solidFill>
                <a:latin typeface="Poppins Bold"/>
                <a:ea typeface="Poppins Bold"/>
                <a:cs typeface="Poppins Bold"/>
                <a:sym typeface="Poppins Bold"/>
              </a:rPr>
              <a:t>), Alberto G. (</a:t>
            </a:r>
            <a:r>
              <a:rPr lang="en-US" sz="2000" b="1" dirty="0" err="1">
                <a:solidFill>
                  <a:srgbClr val="FFFFFF"/>
                </a:solidFill>
                <a:latin typeface="Poppins Bold"/>
                <a:ea typeface="Poppins Bold"/>
                <a:cs typeface="Poppins Bold"/>
                <a:sym typeface="Poppins Bold"/>
              </a:rPr>
              <a:t>Appunti</a:t>
            </a:r>
            <a:r>
              <a:rPr lang="en-US" sz="2000" b="1" dirty="0">
                <a:solidFill>
                  <a:srgbClr val="FFFFFF"/>
                </a:solidFill>
                <a:latin typeface="Poppins Bold"/>
                <a:ea typeface="Poppins Bold"/>
                <a:cs typeface="Poppins Bold"/>
                <a:sym typeface="Poppins Bold"/>
              </a:rPr>
              <a:t>)</a:t>
            </a:r>
          </a:p>
          <a:p>
            <a:pPr lvl="0">
              <a:lnSpc>
                <a:spcPts val="2975"/>
              </a:lnSpc>
              <a:defRPr/>
            </a:pPr>
            <a:r>
              <a:rPr lang="en-US" sz="2000" b="1" dirty="0" err="1">
                <a:solidFill>
                  <a:srgbClr val="FFFFFF"/>
                </a:solidFill>
                <a:latin typeface="Poppins Bold"/>
                <a:ea typeface="Poppins Bold"/>
                <a:cs typeface="Poppins Bold"/>
                <a:sym typeface="Poppins Bold"/>
              </a:rPr>
              <a:t>Liceo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Scientifico</a:t>
            </a:r>
            <a:endParaRPr lang="en-US" sz="2000" b="1" dirty="0">
              <a:solidFill>
                <a:srgbClr val="FFFFFF"/>
              </a:solidFill>
              <a:latin typeface="Poppins Bold"/>
              <a:ea typeface="Poppins Bold"/>
              <a:cs typeface="Poppins Bold"/>
              <a:sym typeface="Poppins Bold"/>
            </a:endParaRPr>
          </a:p>
        </p:txBody>
      </p:sp>
      <p:sp>
        <p:nvSpPr>
          <p:cNvPr id="26" name="TextBox 3">
            <a:extLst>
              <a:ext uri="{FF2B5EF4-FFF2-40B4-BE49-F238E27FC236}">
                <a16:creationId xmlns:a16="http://schemas.microsoft.com/office/drawing/2014/main" id="{A92CF242-25D7-0789-B255-389D08AE9C0A}"/>
              </a:ext>
            </a:extLst>
          </p:cNvPr>
          <p:cNvSpPr txBox="1"/>
          <p:nvPr/>
        </p:nvSpPr>
        <p:spPr>
          <a:xfrm>
            <a:off x="9878975" y="6605555"/>
            <a:ext cx="2057400" cy="2283959"/>
          </a:xfrm>
          <a:prstGeom prst="rect">
            <a:avLst/>
          </a:prstGeom>
        </p:spPr>
        <p:txBody>
          <a:bodyPr wrap="square" lIns="0" tIns="0" rIns="0" bIns="0" rtlCol="0" anchor="t">
            <a:spAutoFit/>
          </a:bodyPr>
          <a:lstStyle/>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Nome:</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Età</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Genere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Utente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Intervistatori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Corso di </a:t>
            </a: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studi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p:txBody>
      </p:sp>
    </p:spTree>
    <p:extLst>
      <p:ext uri="{BB962C8B-B14F-4D97-AF65-F5344CB8AC3E}">
        <p14:creationId xmlns:p14="http://schemas.microsoft.com/office/powerpoint/2010/main" val="25821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685800" y="607407"/>
            <a:ext cx="12462399" cy="982000"/>
          </a:xfrm>
          <a:prstGeom prst="rect">
            <a:avLst/>
          </a:prstGeom>
        </p:spPr>
        <p:txBody>
          <a:bodyPr lIns="0" tIns="0" rIns="0" bIns="0" rtlCol="0" anchor="t">
            <a:spAutoFit/>
          </a:bodyPr>
          <a:lstStyle/>
          <a:p>
            <a:pPr lvl="0">
              <a:lnSpc>
                <a:spcPts val="7438"/>
              </a:lnSpc>
              <a:spcBef>
                <a:spcPct val="0"/>
              </a:spcBef>
              <a:defRPr/>
            </a:pPr>
            <a:r>
              <a:rPr lang="en-US" sz="12000" dirty="0">
                <a:solidFill>
                  <a:srgbClr val="9BBB59">
                    <a:lumMod val="60000"/>
                    <a:lumOff val="40000"/>
                  </a:srgbClr>
                </a:solidFill>
                <a:effectLst>
                  <a:outerShdw blurRad="38100" dist="38100" dir="2700000" algn="tl">
                    <a:srgbClr val="000000">
                      <a:alpha val="43137"/>
                    </a:srgbClr>
                  </a:outerShdw>
                </a:effectLst>
                <a:latin typeface="Computer Says No"/>
                <a:ea typeface="Computer Says No"/>
                <a:cs typeface="Computer Says No"/>
                <a:sym typeface="Computer Says No"/>
              </a:rPr>
              <a:t>UTENTI MEDI</a:t>
            </a:r>
          </a:p>
        </p:txBody>
      </p:sp>
      <p:sp>
        <p:nvSpPr>
          <p:cNvPr id="3" name="TextBox 3"/>
          <p:cNvSpPr txBox="1"/>
          <p:nvPr/>
        </p:nvSpPr>
        <p:spPr>
          <a:xfrm>
            <a:off x="2204970" y="2591274"/>
            <a:ext cx="12462399" cy="461665"/>
          </a:xfrm>
          <a:prstGeom prst="rect">
            <a:avLst/>
          </a:prstGeom>
        </p:spPr>
        <p:txBody>
          <a:bodyPr lIns="0" tIns="0" rIns="0" bIns="0" rtlCol="0" anchor="t">
            <a:spAutoFit/>
          </a:bodyPr>
          <a:lstStyle/>
          <a:p>
            <a:pPr marL="0" lvl="0" indent="0" algn="ctr">
              <a:lnSpc>
                <a:spcPts val="3600"/>
              </a:lnSpc>
              <a:spcBef>
                <a:spcPct val="0"/>
              </a:spcBef>
            </a:pPr>
            <a:r>
              <a:rPr lang="en-US" sz="5000" dirty="0">
                <a:solidFill>
                  <a:schemeClr val="bg1"/>
                </a:solidFill>
                <a:latin typeface="Computer Says No"/>
                <a:ea typeface="Computer Says No"/>
                <a:cs typeface="Computer Says No"/>
                <a:sym typeface="Computer Says No"/>
              </a:rPr>
              <a:t>INTERVISTA DOPPIA:</a:t>
            </a:r>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it-IT"/>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it-IT"/>
          </a:p>
        </p:txBody>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txBody>
          <a:bodyPr/>
          <a:lstStyle/>
          <a:p>
            <a:endParaRPr lang="it-IT"/>
          </a:p>
        </p:txBody>
      </p:sp>
      <p:sp>
        <p:nvSpPr>
          <p:cNvPr id="9" name="Freeform 9"/>
          <p:cNvSpPr/>
          <p:nvPr/>
        </p:nvSpPr>
        <p:spPr>
          <a:xfrm>
            <a:off x="16037221" y="1028700"/>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4"/>
            <a:stretch>
              <a:fillRect/>
            </a:stretch>
          </a:blipFill>
        </p:spPr>
        <p:txBody>
          <a:bodyPr/>
          <a:lstStyle/>
          <a:p>
            <a:endParaRPr lang="it-IT"/>
          </a:p>
        </p:txBody>
      </p:sp>
      <p:sp>
        <p:nvSpPr>
          <p:cNvPr id="11" name="TextBox 3">
            <a:extLst>
              <a:ext uri="{FF2B5EF4-FFF2-40B4-BE49-F238E27FC236}">
                <a16:creationId xmlns:a16="http://schemas.microsoft.com/office/drawing/2014/main" id="{3BEA64C5-27A8-FBDC-90DF-9CD5C538FD02}"/>
              </a:ext>
            </a:extLst>
          </p:cNvPr>
          <p:cNvSpPr txBox="1"/>
          <p:nvPr/>
        </p:nvSpPr>
        <p:spPr>
          <a:xfrm>
            <a:off x="7407470" y="3438961"/>
            <a:ext cx="2057400" cy="2283959"/>
          </a:xfrm>
          <a:prstGeom prst="rect">
            <a:avLst/>
          </a:prstGeom>
        </p:spPr>
        <p:txBody>
          <a:bodyPr wrap="square" lIns="0" tIns="0" rIns="0" bIns="0" rtlCol="0" anchor="t">
            <a:spAutoFit/>
          </a:bodyPr>
          <a:lstStyle/>
          <a:p>
            <a:pPr marL="0" marR="0" lvl="0" indent="0" algn="ct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Nome</a:t>
            </a:r>
          </a:p>
          <a:p>
            <a:pPr marL="0" marR="0" lvl="0" indent="0" algn="ct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Età</a:t>
            </a:r>
            <a:endPar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endParaRPr>
          </a:p>
          <a:p>
            <a:pPr marL="0" marR="0" lvl="0" indent="0" algn="ct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Genere</a:t>
            </a:r>
            <a:endPar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endParaRPr>
          </a:p>
          <a:p>
            <a:pPr marL="0" marR="0" lvl="0" indent="0" algn="ct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Utente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p>
          <a:p>
            <a:pPr marL="0" marR="0" lvl="0" indent="0" algn="ct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Intervistatori</a:t>
            </a:r>
            <a:endPar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endParaRPr>
          </a:p>
          <a:p>
            <a:pPr marL="0" marR="0" lvl="0" indent="0" algn="ct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Corso di </a:t>
            </a: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studi</a:t>
            </a:r>
            <a:endPar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endParaRPr>
          </a:p>
        </p:txBody>
      </p:sp>
      <p:sp>
        <p:nvSpPr>
          <p:cNvPr id="12" name="TextBox 5">
            <a:extLst>
              <a:ext uri="{FF2B5EF4-FFF2-40B4-BE49-F238E27FC236}">
                <a16:creationId xmlns:a16="http://schemas.microsoft.com/office/drawing/2014/main" id="{D4008D2B-08C8-2D50-74E3-E79996EDA922}"/>
              </a:ext>
            </a:extLst>
          </p:cNvPr>
          <p:cNvSpPr txBox="1"/>
          <p:nvPr/>
        </p:nvSpPr>
        <p:spPr>
          <a:xfrm>
            <a:off x="9753600" y="3452862"/>
            <a:ext cx="5967576" cy="2278060"/>
          </a:xfrm>
          <a:prstGeom prst="rect">
            <a:avLst/>
          </a:prstGeom>
        </p:spPr>
        <p:txBody>
          <a:bodyPr wrap="square" lIns="0" tIns="0" rIns="0" bIns="0" rtlCol="0" anchor="t">
            <a:spAutoFit/>
          </a:bodyPr>
          <a:lstStyle/>
          <a:p>
            <a:pPr algn="l">
              <a:lnSpc>
                <a:spcPts val="2975"/>
              </a:lnSpc>
            </a:pPr>
            <a:r>
              <a:rPr lang="en-US" sz="2000" dirty="0">
                <a:solidFill>
                  <a:srgbClr val="FFFFFF"/>
                </a:solidFill>
                <a:latin typeface="Poppins Bold"/>
                <a:ea typeface="Poppins Bold"/>
                <a:cs typeface="Poppins Bold"/>
                <a:sym typeface="Poppins Bold"/>
              </a:rPr>
              <a:t>Giuliana</a:t>
            </a:r>
          </a:p>
          <a:p>
            <a:pPr algn="l">
              <a:lnSpc>
                <a:spcPts val="2975"/>
              </a:lnSpc>
            </a:pPr>
            <a:r>
              <a:rPr lang="en-US" sz="2000" dirty="0">
                <a:solidFill>
                  <a:srgbClr val="FFFFFF"/>
                </a:solidFill>
                <a:latin typeface="Poppins Bold"/>
                <a:ea typeface="Poppins Bold"/>
                <a:cs typeface="Poppins Bold"/>
                <a:sym typeface="Poppins Bold"/>
              </a:rPr>
              <a:t>22</a:t>
            </a:r>
          </a:p>
          <a:p>
            <a:pPr algn="l">
              <a:lnSpc>
                <a:spcPts val="2975"/>
              </a:lnSpc>
            </a:pPr>
            <a:r>
              <a:rPr lang="en-US" sz="2000" dirty="0">
                <a:solidFill>
                  <a:srgbClr val="FFFFFF"/>
                </a:solidFill>
                <a:latin typeface="Poppins Bold"/>
                <a:ea typeface="Poppins Bold"/>
                <a:cs typeface="Poppins Bold"/>
                <a:sym typeface="Poppins Bold"/>
              </a:rPr>
              <a:t> Donna</a:t>
            </a:r>
          </a:p>
          <a:p>
            <a:pPr algn="l">
              <a:lnSpc>
                <a:spcPts val="2975"/>
              </a:lnSpc>
            </a:pPr>
            <a:r>
              <a:rPr lang="en-US" sz="2000" dirty="0">
                <a:solidFill>
                  <a:srgbClr val="FFFFFF"/>
                </a:solidFill>
                <a:latin typeface="Poppins Bold"/>
                <a:ea typeface="Poppins Bold"/>
                <a:cs typeface="Poppins Bold"/>
                <a:sym typeface="Poppins Bold"/>
              </a:rPr>
              <a:t> </a:t>
            </a:r>
            <a:r>
              <a:rPr lang="en-US" sz="2000" dirty="0" err="1">
                <a:solidFill>
                  <a:srgbClr val="FFFFFF"/>
                </a:solidFill>
                <a:latin typeface="Poppins Bold"/>
                <a:ea typeface="Poppins Bold"/>
                <a:cs typeface="Poppins Bold"/>
                <a:sym typeface="Poppins Bold"/>
              </a:rPr>
              <a:t>Utente</a:t>
            </a:r>
            <a:r>
              <a:rPr lang="en-US" sz="2000" dirty="0">
                <a:solidFill>
                  <a:srgbClr val="FFFFFF"/>
                </a:solidFill>
                <a:latin typeface="Poppins Bold"/>
                <a:ea typeface="Poppins Bold"/>
                <a:cs typeface="Poppins Bold"/>
                <a:sym typeface="Poppins Bold"/>
              </a:rPr>
              <a:t> Medio </a:t>
            </a:r>
          </a:p>
          <a:p>
            <a:pPr algn="l">
              <a:lnSpc>
                <a:spcPts val="2975"/>
              </a:lnSpc>
            </a:pPr>
            <a:r>
              <a:rPr lang="en-US" sz="2000" dirty="0">
                <a:solidFill>
                  <a:srgbClr val="FFFFFF"/>
                </a:solidFill>
                <a:latin typeface="Poppins Bold"/>
                <a:ea typeface="Poppins Bold"/>
                <a:cs typeface="Poppins Bold"/>
                <a:sym typeface="Poppins Bold"/>
              </a:rPr>
              <a:t>Alberto G.(</a:t>
            </a:r>
            <a:r>
              <a:rPr lang="en-US" sz="2000" dirty="0" err="1">
                <a:solidFill>
                  <a:srgbClr val="FFFFFF"/>
                </a:solidFill>
                <a:latin typeface="Poppins Bold"/>
                <a:ea typeface="Poppins Bold"/>
                <a:cs typeface="Poppins Bold"/>
                <a:sym typeface="Poppins Bold"/>
              </a:rPr>
              <a:t>Intervistatore</a:t>
            </a:r>
            <a:r>
              <a:rPr lang="en-US" sz="2000" dirty="0">
                <a:solidFill>
                  <a:srgbClr val="FFFFFF"/>
                </a:solidFill>
                <a:latin typeface="Poppins Bold"/>
                <a:ea typeface="Poppins Bold"/>
                <a:cs typeface="Poppins Bold"/>
                <a:sym typeface="Poppins Bold"/>
              </a:rPr>
              <a:t>), Enrico(</a:t>
            </a:r>
            <a:r>
              <a:rPr lang="en-US" sz="2000" dirty="0" err="1">
                <a:solidFill>
                  <a:srgbClr val="FFFFFF"/>
                </a:solidFill>
                <a:latin typeface="Poppins Bold"/>
                <a:ea typeface="Poppins Bold"/>
                <a:cs typeface="Poppins Bold"/>
                <a:sym typeface="Poppins Bold"/>
              </a:rPr>
              <a:t>Appunti</a:t>
            </a:r>
            <a:r>
              <a:rPr lang="en-US" sz="2000" dirty="0">
                <a:solidFill>
                  <a:srgbClr val="FFFFFF"/>
                </a:solidFill>
                <a:latin typeface="Poppins Bold"/>
                <a:ea typeface="Poppins Bold"/>
                <a:cs typeface="Poppins Bold"/>
                <a:sym typeface="Poppins Bold"/>
              </a:rPr>
              <a:t>)</a:t>
            </a:r>
          </a:p>
          <a:p>
            <a:pPr algn="l">
              <a:lnSpc>
                <a:spcPts val="2975"/>
              </a:lnSpc>
            </a:pPr>
            <a:r>
              <a:rPr lang="en-US" sz="2000" dirty="0">
                <a:solidFill>
                  <a:srgbClr val="FFFFFF"/>
                </a:solidFill>
                <a:latin typeface="Poppins Bold"/>
                <a:ea typeface="Poppins Bold"/>
                <a:cs typeface="Poppins Bold"/>
                <a:sym typeface="Poppins Bold"/>
              </a:rPr>
              <a:t>Medicina al San Raffaele</a:t>
            </a:r>
          </a:p>
        </p:txBody>
      </p:sp>
      <p:sp>
        <p:nvSpPr>
          <p:cNvPr id="13" name="CasellaDiTesto 12">
            <a:extLst>
              <a:ext uri="{FF2B5EF4-FFF2-40B4-BE49-F238E27FC236}">
                <a16:creationId xmlns:a16="http://schemas.microsoft.com/office/drawing/2014/main" id="{9951111B-4C22-2916-840C-4F3E3507637D}"/>
              </a:ext>
            </a:extLst>
          </p:cNvPr>
          <p:cNvSpPr txBox="1"/>
          <p:nvPr/>
        </p:nvSpPr>
        <p:spPr>
          <a:xfrm>
            <a:off x="1461228" y="3369950"/>
            <a:ext cx="5946242" cy="2369110"/>
          </a:xfrm>
          <a:prstGeom prst="rect">
            <a:avLst/>
          </a:prstGeom>
          <a:noFill/>
        </p:spPr>
        <p:txBody>
          <a:bodyPr wrap="square">
            <a:spAutoFit/>
          </a:bodyPr>
          <a:lstStyle/>
          <a:p>
            <a:pPr algn="r">
              <a:lnSpc>
                <a:spcPts val="2975"/>
              </a:lnSpc>
            </a:pPr>
            <a:r>
              <a:rPr lang="en-US" sz="2000" dirty="0">
                <a:solidFill>
                  <a:srgbClr val="FFFFFF"/>
                </a:solidFill>
                <a:latin typeface="Poppins Bold"/>
                <a:ea typeface="Poppins Bold"/>
                <a:cs typeface="Poppins Bold"/>
                <a:sym typeface="Poppins Bold"/>
              </a:rPr>
              <a:t>Caterina</a:t>
            </a:r>
          </a:p>
          <a:p>
            <a:pPr algn="r">
              <a:lnSpc>
                <a:spcPts val="2975"/>
              </a:lnSpc>
            </a:pPr>
            <a:r>
              <a:rPr lang="en-US" sz="2000" dirty="0">
                <a:solidFill>
                  <a:srgbClr val="FFFFFF"/>
                </a:solidFill>
                <a:latin typeface="Poppins Bold"/>
                <a:ea typeface="Poppins Bold"/>
                <a:cs typeface="Poppins Bold"/>
                <a:sym typeface="Poppins Bold"/>
              </a:rPr>
              <a:t>24</a:t>
            </a:r>
          </a:p>
          <a:p>
            <a:pPr algn="r">
              <a:lnSpc>
                <a:spcPts val="2975"/>
              </a:lnSpc>
            </a:pPr>
            <a:r>
              <a:rPr lang="en-US" sz="2000" dirty="0">
                <a:solidFill>
                  <a:srgbClr val="FFFFFF"/>
                </a:solidFill>
                <a:latin typeface="Poppins Bold"/>
                <a:ea typeface="Poppins Bold"/>
                <a:cs typeface="Poppins Bold"/>
                <a:sym typeface="Poppins Bold"/>
              </a:rPr>
              <a:t> Donna</a:t>
            </a:r>
          </a:p>
          <a:p>
            <a:pPr algn="r">
              <a:lnSpc>
                <a:spcPts val="2975"/>
              </a:lnSpc>
            </a:pPr>
            <a:r>
              <a:rPr lang="en-US" sz="2000" dirty="0">
                <a:solidFill>
                  <a:srgbClr val="FFFFFF"/>
                </a:solidFill>
                <a:latin typeface="Poppins Bold"/>
                <a:ea typeface="Poppins Bold"/>
                <a:cs typeface="Poppins Bold"/>
                <a:sym typeface="Poppins Bold"/>
              </a:rPr>
              <a:t> </a:t>
            </a:r>
            <a:r>
              <a:rPr lang="en-US" sz="2000" dirty="0" err="1">
                <a:solidFill>
                  <a:srgbClr val="FFFFFF"/>
                </a:solidFill>
                <a:latin typeface="Poppins Bold"/>
                <a:ea typeface="Poppins Bold"/>
                <a:cs typeface="Poppins Bold"/>
                <a:sym typeface="Poppins Bold"/>
              </a:rPr>
              <a:t>Utente</a:t>
            </a:r>
            <a:r>
              <a:rPr lang="en-US" sz="2000" dirty="0">
                <a:solidFill>
                  <a:srgbClr val="FFFFFF"/>
                </a:solidFill>
                <a:latin typeface="Poppins Bold"/>
                <a:ea typeface="Poppins Bold"/>
                <a:cs typeface="Poppins Bold"/>
                <a:sym typeface="Poppins Bold"/>
              </a:rPr>
              <a:t> Medio</a:t>
            </a:r>
          </a:p>
          <a:p>
            <a:pPr algn="r">
              <a:lnSpc>
                <a:spcPts val="2975"/>
              </a:lnSpc>
            </a:pPr>
            <a:r>
              <a:rPr lang="en-US" sz="2000" dirty="0">
                <a:solidFill>
                  <a:srgbClr val="FFFFFF"/>
                </a:solidFill>
                <a:latin typeface="Poppins Bold"/>
                <a:ea typeface="Poppins Bold"/>
                <a:cs typeface="Poppins Bold"/>
                <a:sym typeface="Poppins Bold"/>
              </a:rPr>
              <a:t>Alberto G.(</a:t>
            </a:r>
            <a:r>
              <a:rPr lang="en-US" sz="2000" dirty="0" err="1">
                <a:solidFill>
                  <a:srgbClr val="FFFFFF"/>
                </a:solidFill>
                <a:latin typeface="Poppins Bold"/>
                <a:ea typeface="Poppins Bold"/>
                <a:cs typeface="Poppins Bold"/>
                <a:sym typeface="Poppins Bold"/>
              </a:rPr>
              <a:t>Intervistatore</a:t>
            </a:r>
            <a:r>
              <a:rPr lang="en-US" sz="2000" dirty="0">
                <a:solidFill>
                  <a:srgbClr val="FFFFFF"/>
                </a:solidFill>
                <a:latin typeface="Poppins Bold"/>
                <a:ea typeface="Poppins Bold"/>
                <a:cs typeface="Poppins Bold"/>
                <a:sym typeface="Poppins Bold"/>
              </a:rPr>
              <a:t>), Enrico(</a:t>
            </a:r>
            <a:r>
              <a:rPr lang="en-US" sz="2000" dirty="0" err="1">
                <a:solidFill>
                  <a:srgbClr val="FFFFFF"/>
                </a:solidFill>
                <a:latin typeface="Poppins Bold"/>
                <a:ea typeface="Poppins Bold"/>
                <a:cs typeface="Poppins Bold"/>
                <a:sym typeface="Poppins Bold"/>
              </a:rPr>
              <a:t>Appunti</a:t>
            </a:r>
            <a:r>
              <a:rPr lang="en-US" sz="2000" dirty="0">
                <a:solidFill>
                  <a:srgbClr val="FFFFFF"/>
                </a:solidFill>
                <a:latin typeface="Poppins Bold"/>
                <a:ea typeface="Poppins Bold"/>
                <a:cs typeface="Poppins Bold"/>
                <a:sym typeface="Poppins Bold"/>
              </a:rPr>
              <a:t>)</a:t>
            </a:r>
          </a:p>
          <a:p>
            <a:pPr algn="r">
              <a:lnSpc>
                <a:spcPts val="2975"/>
              </a:lnSpc>
            </a:pPr>
            <a:r>
              <a:rPr lang="en-US" sz="2000" dirty="0">
                <a:solidFill>
                  <a:srgbClr val="FFFFFF"/>
                </a:solidFill>
                <a:latin typeface="Poppins Bold"/>
                <a:ea typeface="Poppins Bold"/>
                <a:cs typeface="Poppins Bold"/>
                <a:sym typeface="Poppins Bold"/>
              </a:rPr>
              <a:t>Medicina al San Raffaele</a:t>
            </a:r>
          </a:p>
        </p:txBody>
      </p:sp>
      <p:sp>
        <p:nvSpPr>
          <p:cNvPr id="37" name="TextBox 3">
            <a:extLst>
              <a:ext uri="{FF2B5EF4-FFF2-40B4-BE49-F238E27FC236}">
                <a16:creationId xmlns:a16="http://schemas.microsoft.com/office/drawing/2014/main" id="{31463EF5-E047-5925-9A89-F311E9662316}"/>
              </a:ext>
            </a:extLst>
          </p:cNvPr>
          <p:cNvSpPr txBox="1"/>
          <p:nvPr/>
        </p:nvSpPr>
        <p:spPr>
          <a:xfrm>
            <a:off x="8610600" y="6438900"/>
            <a:ext cx="7900824" cy="2283959"/>
          </a:xfrm>
          <a:prstGeom prst="rect">
            <a:avLst/>
          </a:prstGeom>
        </p:spPr>
        <p:txBody>
          <a:bodyPr wrap="square" lIns="0" tIns="0" rIns="0" bIns="0" rtlCol="0" anchor="t">
            <a:spAutoFit/>
          </a:bodyPr>
          <a:lstStyle/>
          <a:p>
            <a:pPr>
              <a:lnSpc>
                <a:spcPts val="2975"/>
              </a:lnSpc>
            </a:pPr>
            <a:r>
              <a:rPr lang="en-US" sz="2000" dirty="0">
                <a:solidFill>
                  <a:srgbClr val="FFFFFF"/>
                </a:solidFill>
                <a:latin typeface="Poppins Bold"/>
                <a:ea typeface="Poppins Bold"/>
                <a:cs typeface="Poppins Bold"/>
                <a:sym typeface="Poppins Bold"/>
              </a:rPr>
              <a:t>Stefano</a:t>
            </a:r>
          </a:p>
          <a:p>
            <a:pPr>
              <a:lnSpc>
                <a:spcPts val="2975"/>
              </a:lnSpc>
            </a:pPr>
            <a:r>
              <a:rPr lang="en-US" sz="2000" dirty="0">
                <a:solidFill>
                  <a:srgbClr val="FFFFFF"/>
                </a:solidFill>
                <a:latin typeface="Poppins Bold"/>
                <a:ea typeface="Poppins Bold"/>
                <a:cs typeface="Poppins Bold"/>
                <a:sym typeface="Poppins Bold"/>
              </a:rPr>
              <a:t>20</a:t>
            </a:r>
          </a:p>
          <a:p>
            <a:pPr>
              <a:lnSpc>
                <a:spcPts val="2975"/>
              </a:lnSpc>
            </a:pPr>
            <a:r>
              <a:rPr lang="en-US" sz="2000" dirty="0">
                <a:solidFill>
                  <a:srgbClr val="FFFFFF"/>
                </a:solidFill>
                <a:latin typeface="Poppins Bold"/>
                <a:ea typeface="Poppins Bold"/>
                <a:cs typeface="Poppins Bold"/>
                <a:sym typeface="Poppins Bold"/>
              </a:rPr>
              <a:t>Uomo</a:t>
            </a:r>
          </a:p>
          <a:p>
            <a:pPr>
              <a:lnSpc>
                <a:spcPts val="2975"/>
              </a:lnSpc>
            </a:pPr>
            <a:r>
              <a:rPr lang="en-US" sz="2000" dirty="0">
                <a:solidFill>
                  <a:srgbClr val="FFFFFF"/>
                </a:solidFill>
                <a:latin typeface="Poppins Bold"/>
                <a:ea typeface="Poppins Bold"/>
                <a:cs typeface="Poppins Bold"/>
                <a:sym typeface="Poppins Bold"/>
              </a:rPr>
              <a:t> </a:t>
            </a:r>
            <a:r>
              <a:rPr lang="en-US" sz="2000" dirty="0" err="1">
                <a:solidFill>
                  <a:srgbClr val="FFFFFF"/>
                </a:solidFill>
                <a:latin typeface="Poppins Bold"/>
                <a:ea typeface="Poppins Bold"/>
                <a:cs typeface="Poppins Bold"/>
                <a:sym typeface="Poppins Bold"/>
              </a:rPr>
              <a:t>Utente</a:t>
            </a:r>
            <a:r>
              <a:rPr lang="en-US" sz="2000" dirty="0">
                <a:solidFill>
                  <a:srgbClr val="FFFFFF"/>
                </a:solidFill>
                <a:latin typeface="Poppins Bold"/>
                <a:ea typeface="Poppins Bold"/>
                <a:cs typeface="Poppins Bold"/>
                <a:sym typeface="Poppins Bold"/>
              </a:rPr>
              <a:t> Medio</a:t>
            </a:r>
          </a:p>
          <a:p>
            <a:pPr>
              <a:lnSpc>
                <a:spcPts val="2975"/>
              </a:lnSpc>
            </a:pPr>
            <a:r>
              <a:rPr lang="en-US" sz="2000" dirty="0">
                <a:solidFill>
                  <a:srgbClr val="FFFFFF"/>
                </a:solidFill>
                <a:latin typeface="Poppins Bold"/>
                <a:ea typeface="Poppins Bold"/>
                <a:cs typeface="Poppins Bold"/>
                <a:sym typeface="Poppins Bold"/>
              </a:rPr>
              <a:t>Alberto R. (</a:t>
            </a:r>
            <a:r>
              <a:rPr lang="en-US" sz="2000" dirty="0" err="1">
                <a:solidFill>
                  <a:srgbClr val="FFFFFF"/>
                </a:solidFill>
                <a:latin typeface="Poppins Bold"/>
                <a:ea typeface="Poppins Bold"/>
                <a:cs typeface="Poppins Bold"/>
                <a:sym typeface="Poppins Bold"/>
              </a:rPr>
              <a:t>Intervistatore</a:t>
            </a:r>
            <a:r>
              <a:rPr lang="en-US" sz="2000" dirty="0">
                <a:solidFill>
                  <a:srgbClr val="FFFFFF"/>
                </a:solidFill>
                <a:latin typeface="Poppins Bold"/>
                <a:ea typeface="Poppins Bold"/>
                <a:cs typeface="Poppins Bold"/>
                <a:sym typeface="Poppins Bold"/>
              </a:rPr>
              <a:t>), Giacomo(</a:t>
            </a:r>
            <a:r>
              <a:rPr lang="en-US" sz="2000" dirty="0" err="1">
                <a:solidFill>
                  <a:srgbClr val="FFFFFF"/>
                </a:solidFill>
                <a:latin typeface="Poppins Bold"/>
                <a:ea typeface="Poppins Bold"/>
                <a:cs typeface="Poppins Bold"/>
                <a:sym typeface="Poppins Bold"/>
              </a:rPr>
              <a:t>Appunti</a:t>
            </a:r>
            <a:r>
              <a:rPr lang="en-US" sz="2000" dirty="0">
                <a:solidFill>
                  <a:srgbClr val="FFFFFF"/>
                </a:solidFill>
                <a:latin typeface="Poppins Bold"/>
                <a:ea typeface="Poppins Bold"/>
                <a:cs typeface="Poppins Bold"/>
                <a:sym typeface="Poppins Bold"/>
              </a:rPr>
              <a:t>)</a:t>
            </a:r>
          </a:p>
          <a:p>
            <a:pPr>
              <a:lnSpc>
                <a:spcPts val="2975"/>
              </a:lnSpc>
            </a:pPr>
            <a:r>
              <a:rPr lang="en-US" sz="2000" dirty="0">
                <a:solidFill>
                  <a:srgbClr val="FFFFFF"/>
                </a:solidFill>
                <a:latin typeface="Poppins Bold"/>
                <a:ea typeface="Poppins Bold"/>
                <a:cs typeface="Poppins Bold"/>
                <a:sym typeface="Poppins Bold"/>
              </a:rPr>
              <a:t>Lingue per le </a:t>
            </a:r>
            <a:r>
              <a:rPr lang="en-US" sz="2000" dirty="0" err="1">
                <a:solidFill>
                  <a:srgbClr val="FFFFFF"/>
                </a:solidFill>
                <a:latin typeface="Poppins Bold"/>
                <a:ea typeface="Poppins Bold"/>
                <a:cs typeface="Poppins Bold"/>
                <a:sym typeface="Poppins Bold"/>
              </a:rPr>
              <a:t>Imprese</a:t>
            </a:r>
            <a:r>
              <a:rPr lang="en-US" sz="2000" dirty="0">
                <a:solidFill>
                  <a:srgbClr val="FFFFFF"/>
                </a:solidFill>
                <a:latin typeface="Poppins Bold"/>
                <a:ea typeface="Poppins Bold"/>
                <a:cs typeface="Poppins Bold"/>
                <a:sym typeface="Poppins Bold"/>
              </a:rPr>
              <a:t> </a:t>
            </a:r>
            <a:r>
              <a:rPr lang="en-US" sz="2000" dirty="0" err="1">
                <a:solidFill>
                  <a:srgbClr val="FFFFFF"/>
                </a:solidFill>
                <a:latin typeface="Poppins Bold"/>
                <a:ea typeface="Poppins Bold"/>
                <a:cs typeface="Poppins Bold"/>
                <a:sym typeface="Poppins Bold"/>
              </a:rPr>
              <a:t>università</a:t>
            </a:r>
            <a:r>
              <a:rPr lang="en-US" sz="2000" dirty="0">
                <a:solidFill>
                  <a:srgbClr val="FFFFFF"/>
                </a:solidFill>
                <a:latin typeface="Poppins Bold"/>
                <a:ea typeface="Poppins Bold"/>
                <a:cs typeface="Poppins Bold"/>
                <a:sym typeface="Poppins Bold"/>
              </a:rPr>
              <a:t> Cattolica</a:t>
            </a:r>
          </a:p>
        </p:txBody>
      </p:sp>
      <p:sp>
        <p:nvSpPr>
          <p:cNvPr id="38" name="TextBox 3">
            <a:extLst>
              <a:ext uri="{FF2B5EF4-FFF2-40B4-BE49-F238E27FC236}">
                <a16:creationId xmlns:a16="http://schemas.microsoft.com/office/drawing/2014/main" id="{BA87253E-CB2E-7629-8417-965B8F183B6C}"/>
              </a:ext>
            </a:extLst>
          </p:cNvPr>
          <p:cNvSpPr txBox="1"/>
          <p:nvPr/>
        </p:nvSpPr>
        <p:spPr>
          <a:xfrm>
            <a:off x="6147512" y="6438900"/>
            <a:ext cx="2057400" cy="2283959"/>
          </a:xfrm>
          <a:prstGeom prst="rect">
            <a:avLst/>
          </a:prstGeom>
        </p:spPr>
        <p:txBody>
          <a:bodyPr wrap="square" lIns="0" tIns="0" rIns="0" bIns="0" rtlCol="0" anchor="t">
            <a:spAutoFit/>
          </a:bodyPr>
          <a:lstStyle/>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Nome:</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Età</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Genere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Utente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Intervistatori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Corso di </a:t>
            </a: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studi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028700" y="894385"/>
            <a:ext cx="12462399" cy="982000"/>
          </a:xfrm>
          <a:prstGeom prst="rect">
            <a:avLst/>
          </a:prstGeom>
        </p:spPr>
        <p:txBody>
          <a:bodyPr lIns="0" tIns="0" rIns="0" bIns="0" rtlCol="0" anchor="t">
            <a:spAutoFit/>
          </a:bodyPr>
          <a:lstStyle/>
          <a:p>
            <a:pPr marL="0" lvl="0" indent="0" algn="l">
              <a:lnSpc>
                <a:spcPts val="7438"/>
              </a:lnSpc>
              <a:spcBef>
                <a:spcPct val="0"/>
              </a:spcBef>
            </a:pPr>
            <a:r>
              <a:rPr lang="en-US" sz="12000" dirty="0">
                <a:solidFill>
                  <a:schemeClr val="accent6">
                    <a:lumMod val="60000"/>
                    <a:lumOff val="40000"/>
                  </a:schemeClr>
                </a:solidFill>
                <a:effectLst>
                  <a:outerShdw blurRad="38100" dist="38100" dir="2700000" algn="tl">
                    <a:srgbClr val="000000">
                      <a:alpha val="43137"/>
                    </a:srgbClr>
                  </a:outerShdw>
                </a:effectLst>
                <a:latin typeface="Computer Says No"/>
                <a:ea typeface="Computer Says No"/>
                <a:cs typeface="Computer Says No"/>
                <a:sym typeface="Computer Says No"/>
              </a:rPr>
              <a:t>UTENTE ESTREMO</a:t>
            </a:r>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it-IT"/>
          </a:p>
        </p:txBody>
      </p:sp>
      <p:sp>
        <p:nvSpPr>
          <p:cNvPr id="4" name="Freeform 4"/>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it-IT"/>
          </a:p>
        </p:txBody>
      </p:sp>
      <p:sp>
        <p:nvSpPr>
          <p:cNvPr id="5" name="Freeform 5"/>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txBody>
          <a:bodyPr/>
          <a:lstStyle/>
          <a:p>
            <a:endParaRPr lang="it-IT"/>
          </a:p>
        </p:txBody>
      </p:sp>
      <p:sp>
        <p:nvSpPr>
          <p:cNvPr id="7" name="Freeform 7"/>
          <p:cNvSpPr/>
          <p:nvPr/>
        </p:nvSpPr>
        <p:spPr>
          <a:xfrm>
            <a:off x="15840840" y="1028700"/>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4"/>
            <a:stretch>
              <a:fillRect/>
            </a:stretch>
          </a:blipFill>
        </p:spPr>
        <p:txBody>
          <a:bodyPr/>
          <a:lstStyle/>
          <a:p>
            <a:endParaRPr lang="it-IT"/>
          </a:p>
        </p:txBody>
      </p:sp>
      <p:sp>
        <p:nvSpPr>
          <p:cNvPr id="41" name="TextBox 3">
            <a:extLst>
              <a:ext uri="{FF2B5EF4-FFF2-40B4-BE49-F238E27FC236}">
                <a16:creationId xmlns:a16="http://schemas.microsoft.com/office/drawing/2014/main" id="{25CA14F6-483A-43D1-5013-7E03EB27809F}"/>
              </a:ext>
            </a:extLst>
          </p:cNvPr>
          <p:cNvSpPr txBox="1"/>
          <p:nvPr/>
        </p:nvSpPr>
        <p:spPr>
          <a:xfrm>
            <a:off x="3235269" y="3346464"/>
            <a:ext cx="15077783" cy="3438121"/>
          </a:xfrm>
          <a:prstGeom prst="rect">
            <a:avLst/>
          </a:prstGeom>
        </p:spPr>
        <p:txBody>
          <a:bodyPr wrap="square" lIns="0" tIns="0" rIns="0" bIns="0" rtlCol="0" anchor="t">
            <a:spAutoFit/>
          </a:bodyPr>
          <a:lstStyle/>
          <a:p>
            <a:pPr>
              <a:lnSpc>
                <a:spcPts val="2975"/>
              </a:lnSpc>
            </a:pPr>
            <a:r>
              <a:rPr lang="en-US" sz="2000" b="1" dirty="0">
                <a:solidFill>
                  <a:srgbClr val="FFFFFF"/>
                </a:solidFill>
                <a:latin typeface="Poppins Bold"/>
                <a:ea typeface="Poppins Bold"/>
                <a:cs typeface="Poppins Bold"/>
                <a:sym typeface="Poppins Bold"/>
              </a:rPr>
              <a:t>Veronica</a:t>
            </a:r>
          </a:p>
          <a:p>
            <a:pPr>
              <a:lnSpc>
                <a:spcPts val="2975"/>
              </a:lnSpc>
            </a:pPr>
            <a:r>
              <a:rPr lang="en-US" sz="2000" b="1" dirty="0">
                <a:solidFill>
                  <a:srgbClr val="FFFFFF"/>
                </a:solidFill>
                <a:latin typeface="Poppins Bold"/>
                <a:ea typeface="Poppins Bold"/>
                <a:cs typeface="Poppins Bold"/>
                <a:sym typeface="Poppins Bold"/>
              </a:rPr>
              <a:t>26</a:t>
            </a:r>
          </a:p>
          <a:p>
            <a:pPr>
              <a:lnSpc>
                <a:spcPts val="2975"/>
              </a:lnSpc>
            </a:pPr>
            <a:r>
              <a:rPr lang="en-US" sz="2000" b="1" dirty="0">
                <a:solidFill>
                  <a:srgbClr val="FFFFFF"/>
                </a:solidFill>
                <a:latin typeface="Poppins Bold"/>
                <a:ea typeface="Poppins Bold"/>
                <a:cs typeface="Poppins Bold"/>
                <a:sym typeface="Poppins Bold"/>
              </a:rPr>
              <a:t>Donna</a:t>
            </a:r>
          </a:p>
          <a:p>
            <a:pPr>
              <a:lnSpc>
                <a:spcPts val="2975"/>
              </a:lnSpc>
            </a:pPr>
            <a:r>
              <a:rPr lang="en-US" sz="2000" b="1" dirty="0" err="1">
                <a:solidFill>
                  <a:srgbClr val="FFFFFF"/>
                </a:solidFill>
                <a:latin typeface="Poppins Bold"/>
                <a:ea typeface="Poppins Bold"/>
                <a:cs typeface="Poppins Bold"/>
                <a:sym typeface="Poppins Bold"/>
              </a:rPr>
              <a:t>Utente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Estremo</a:t>
            </a:r>
            <a:endParaRPr lang="en-US" sz="2000" b="1" dirty="0">
              <a:solidFill>
                <a:srgbClr val="FFFFFF"/>
              </a:solidFill>
              <a:latin typeface="Poppins Bold"/>
              <a:ea typeface="Poppins Bold"/>
              <a:cs typeface="Poppins Bold"/>
              <a:sym typeface="Poppins Bold"/>
            </a:endParaRPr>
          </a:p>
          <a:p>
            <a:pPr>
              <a:lnSpc>
                <a:spcPts val="2975"/>
              </a:lnSpc>
            </a:pPr>
            <a:r>
              <a:rPr lang="en-US" sz="2000" b="1" dirty="0">
                <a:solidFill>
                  <a:srgbClr val="FFFFFF"/>
                </a:solidFill>
                <a:latin typeface="Poppins Bold"/>
                <a:ea typeface="Poppins Bold"/>
                <a:cs typeface="Poppins Bold"/>
                <a:sym typeface="Poppins Bold"/>
              </a:rPr>
              <a:t>Nicola (</a:t>
            </a:r>
            <a:r>
              <a:rPr lang="en-US" sz="2000" b="1" dirty="0" err="1">
                <a:solidFill>
                  <a:srgbClr val="FFFFFF"/>
                </a:solidFill>
                <a:latin typeface="Poppins Bold"/>
                <a:ea typeface="Poppins Bold"/>
                <a:cs typeface="Poppins Bold"/>
                <a:sym typeface="Poppins Bold"/>
              </a:rPr>
              <a:t>Intervistatore</a:t>
            </a:r>
            <a:r>
              <a:rPr lang="en-US" sz="2000" b="1" dirty="0">
                <a:solidFill>
                  <a:srgbClr val="FFFFFF"/>
                </a:solidFill>
                <a:latin typeface="Poppins Bold"/>
                <a:ea typeface="Poppins Bold"/>
                <a:cs typeface="Poppins Bold"/>
                <a:sym typeface="Poppins Bold"/>
              </a:rPr>
              <a:t>), Alberto G. (</a:t>
            </a:r>
            <a:r>
              <a:rPr lang="en-US" sz="2000" b="1" dirty="0" err="1">
                <a:solidFill>
                  <a:srgbClr val="FFFFFF"/>
                </a:solidFill>
                <a:latin typeface="Poppins Bold"/>
                <a:ea typeface="Poppins Bold"/>
                <a:cs typeface="Poppins Bold"/>
                <a:sym typeface="Poppins Bold"/>
              </a:rPr>
              <a:t>Appunti</a:t>
            </a:r>
            <a:r>
              <a:rPr lang="en-US" sz="2000" b="1" dirty="0">
                <a:solidFill>
                  <a:srgbClr val="FFFFFF"/>
                </a:solidFill>
                <a:latin typeface="Poppins Bold"/>
                <a:ea typeface="Poppins Bold"/>
                <a:cs typeface="Poppins Bold"/>
                <a:sym typeface="Poppins Bold"/>
              </a:rPr>
              <a:t>)</a:t>
            </a:r>
          </a:p>
          <a:p>
            <a:pPr>
              <a:lnSpc>
                <a:spcPts val="2975"/>
              </a:lnSpc>
            </a:pPr>
            <a:r>
              <a:rPr lang="en-US" sz="2000" b="1" dirty="0" err="1">
                <a:solidFill>
                  <a:srgbClr val="FFFFFF"/>
                </a:solidFill>
                <a:latin typeface="Poppins Bold"/>
                <a:ea typeface="Poppins Bold"/>
                <a:cs typeface="Poppins Bold"/>
                <a:sym typeface="Poppins Bold"/>
              </a:rPr>
              <a:t>Laureata</a:t>
            </a:r>
            <a:r>
              <a:rPr lang="en-US" sz="2000" b="1" dirty="0">
                <a:solidFill>
                  <a:srgbClr val="FFFFFF"/>
                </a:solidFill>
                <a:latin typeface="Poppins Bold"/>
                <a:ea typeface="Poppins Bold"/>
                <a:cs typeface="Poppins Bold"/>
                <a:sym typeface="Poppins Bold"/>
              </a:rPr>
              <a:t> al </a:t>
            </a:r>
            <a:r>
              <a:rPr lang="en-US" sz="2000" b="1" dirty="0" err="1">
                <a:solidFill>
                  <a:srgbClr val="FFFFFF"/>
                </a:solidFill>
                <a:latin typeface="Poppins Bold"/>
                <a:ea typeface="Poppins Bold"/>
                <a:cs typeface="Poppins Bold"/>
                <a:sym typeface="Poppins Bold"/>
              </a:rPr>
              <a:t>PoliMi</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ora</a:t>
            </a:r>
            <a:r>
              <a:rPr lang="en-US" sz="2000" b="1" dirty="0">
                <a:solidFill>
                  <a:srgbClr val="FFFFFF"/>
                </a:solidFill>
                <a:latin typeface="Poppins Bold"/>
                <a:ea typeface="Poppins Bold"/>
                <a:cs typeface="Poppins Bold"/>
                <a:sym typeface="Poppins Bold"/>
              </a:rPr>
              <a:t> è </a:t>
            </a:r>
            <a:r>
              <a:rPr lang="en-US" sz="2000" b="1" dirty="0" err="1">
                <a:solidFill>
                  <a:srgbClr val="FFFFFF"/>
                </a:solidFill>
                <a:latin typeface="Poppins Bold"/>
                <a:ea typeface="Poppins Bold"/>
                <a:cs typeface="Poppins Bold"/>
                <a:sym typeface="Poppins Bold"/>
              </a:rPr>
              <a:t>una</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dottoranda</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presso</a:t>
            </a:r>
            <a:r>
              <a:rPr lang="en-US" sz="2000" b="1" dirty="0">
                <a:solidFill>
                  <a:srgbClr val="FFFFFF"/>
                </a:solidFill>
                <a:latin typeface="Poppins Bold"/>
                <a:ea typeface="Poppins Bold"/>
                <a:cs typeface="Poppins Bold"/>
                <a:sym typeface="Poppins Bold"/>
              </a:rPr>
              <a:t> UIC (University of Illinois Chicago)</a:t>
            </a:r>
          </a:p>
          <a:p>
            <a:pPr>
              <a:lnSpc>
                <a:spcPts val="2975"/>
              </a:lnSpc>
            </a:pPr>
            <a:r>
              <a:rPr lang="en-US" sz="2000" b="1" dirty="0">
                <a:solidFill>
                  <a:srgbClr val="FFFFFF"/>
                </a:solidFill>
                <a:latin typeface="Poppins Bold"/>
                <a:ea typeface="Poppins Bold"/>
                <a:cs typeface="Poppins Bold"/>
                <a:sym typeface="Poppins Bold"/>
              </a:rPr>
              <a:t>Ha </a:t>
            </a:r>
            <a:r>
              <a:rPr lang="en-US" sz="2000" b="1" dirty="0" err="1">
                <a:solidFill>
                  <a:srgbClr val="FFFFFF"/>
                </a:solidFill>
                <a:latin typeface="Poppins Bold"/>
                <a:ea typeface="Poppins Bold"/>
                <a:cs typeface="Poppins Bold"/>
                <a:sym typeface="Poppins Bold"/>
              </a:rPr>
              <a:t>conseguito</a:t>
            </a:r>
            <a:r>
              <a:rPr lang="en-US" sz="2000" b="1" dirty="0">
                <a:solidFill>
                  <a:srgbClr val="FFFFFF"/>
                </a:solidFill>
                <a:latin typeface="Poppins Bold"/>
                <a:ea typeface="Poppins Bold"/>
                <a:cs typeface="Poppins Bold"/>
                <a:sym typeface="Poppins Bold"/>
              </a:rPr>
              <a:t> la </a:t>
            </a:r>
            <a:r>
              <a:rPr lang="en-US" sz="2000" b="1" dirty="0" err="1">
                <a:solidFill>
                  <a:srgbClr val="FFFFFF"/>
                </a:solidFill>
                <a:latin typeface="Poppins Bold"/>
                <a:ea typeface="Poppins Bold"/>
                <a:cs typeface="Poppins Bold"/>
                <a:sym typeface="Poppins Bold"/>
              </a:rPr>
              <a:t>laurea</a:t>
            </a:r>
            <a:r>
              <a:rPr lang="en-US" sz="2000" b="1" dirty="0">
                <a:solidFill>
                  <a:srgbClr val="FFFFFF"/>
                </a:solidFill>
                <a:latin typeface="Poppins Bold"/>
                <a:ea typeface="Poppins Bold"/>
                <a:cs typeface="Poppins Bold"/>
                <a:sym typeface="Poppins Bold"/>
              </a:rPr>
              <a:t> con il </a:t>
            </a:r>
            <a:r>
              <a:rPr lang="en-US" sz="2000" b="1" dirty="0" err="1">
                <a:solidFill>
                  <a:srgbClr val="FFFFFF"/>
                </a:solidFill>
                <a:latin typeface="Poppins Bold"/>
                <a:ea typeface="Poppins Bold"/>
                <a:cs typeface="Poppins Bold"/>
                <a:sym typeface="Poppins Bold"/>
              </a:rPr>
              <a:t>massimo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dei</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voti</a:t>
            </a:r>
            <a:r>
              <a:rPr lang="en-US" sz="2000" b="1" dirty="0">
                <a:solidFill>
                  <a:srgbClr val="FFFFFF"/>
                </a:solidFill>
                <a:latin typeface="Poppins Bold"/>
                <a:ea typeface="Poppins Bold"/>
                <a:cs typeface="Poppins Bold"/>
                <a:sym typeface="Poppins Bold"/>
              </a:rPr>
              <a:t> e la </a:t>
            </a:r>
            <a:r>
              <a:rPr lang="en-US" sz="2000" b="1" dirty="0" err="1">
                <a:solidFill>
                  <a:srgbClr val="FFFFFF"/>
                </a:solidFill>
                <a:latin typeface="Poppins Bold"/>
                <a:ea typeface="Poppins Bold"/>
                <a:cs typeface="Poppins Bold"/>
                <a:sym typeface="Poppins Bold"/>
              </a:rPr>
              <a:t>sua</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esperienza</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accademica</a:t>
            </a:r>
            <a:r>
              <a:rPr lang="en-US" sz="2000" b="1" dirty="0">
                <a:solidFill>
                  <a:srgbClr val="FFFFFF"/>
                </a:solidFill>
                <a:latin typeface="Poppins Bold"/>
                <a:ea typeface="Poppins Bold"/>
                <a:cs typeface="Poppins Bold"/>
                <a:sym typeface="Poppins Bold"/>
              </a:rPr>
              <a:t> ci </a:t>
            </a:r>
            <a:r>
              <a:rPr lang="en-US" sz="2000" b="1" dirty="0" err="1">
                <a:solidFill>
                  <a:srgbClr val="FFFFFF"/>
                </a:solidFill>
                <a:latin typeface="Poppins Bold"/>
                <a:ea typeface="Poppins Bold"/>
                <a:cs typeface="Poppins Bold"/>
                <a:sym typeface="Poppins Bold"/>
              </a:rPr>
              <a:t>offre</a:t>
            </a:r>
            <a:r>
              <a:rPr lang="en-US" sz="2000" b="1" dirty="0">
                <a:solidFill>
                  <a:srgbClr val="FFFFFF"/>
                </a:solidFill>
                <a:latin typeface="Poppins Bold"/>
                <a:ea typeface="Poppins Bold"/>
                <a:cs typeface="Poppins Bold"/>
                <a:sym typeface="Poppins Bold"/>
              </a:rPr>
              <a:t> uno </a:t>
            </a:r>
            <a:r>
              <a:rPr lang="en-US" sz="2000" b="1" dirty="0" err="1">
                <a:solidFill>
                  <a:srgbClr val="FFFFFF"/>
                </a:solidFill>
                <a:latin typeface="Poppins Bold"/>
                <a:ea typeface="Poppins Bold"/>
                <a:cs typeface="Poppins Bold"/>
                <a:sym typeface="Poppins Bold"/>
              </a:rPr>
              <a:t>sguardo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diretto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su</a:t>
            </a:r>
            <a:r>
              <a:rPr lang="en-US" sz="2000" b="1" dirty="0">
                <a:solidFill>
                  <a:srgbClr val="FFFFFF"/>
                </a:solidFill>
                <a:latin typeface="Poppins Bold"/>
                <a:ea typeface="Poppins Bold"/>
                <a:cs typeface="Poppins Bold"/>
                <a:sym typeface="Poppins Bold"/>
              </a:rPr>
              <a:t> come </a:t>
            </a:r>
            <a:r>
              <a:rPr lang="en-US" sz="2000" b="1" dirty="0" err="1">
                <a:solidFill>
                  <a:srgbClr val="FFFFFF"/>
                </a:solidFill>
                <a:latin typeface="Poppins Bold"/>
                <a:ea typeface="Poppins Bold"/>
                <a:cs typeface="Poppins Bold"/>
                <a:sym typeface="Poppins Bold"/>
              </a:rPr>
              <a:t>affrontare</a:t>
            </a:r>
            <a:r>
              <a:rPr lang="en-US" sz="2000" b="1" dirty="0">
                <a:solidFill>
                  <a:srgbClr val="FFFFFF"/>
                </a:solidFill>
                <a:latin typeface="Poppins Bold"/>
                <a:ea typeface="Poppins Bold"/>
                <a:cs typeface="Poppins Bold"/>
                <a:sym typeface="Poppins Bold"/>
              </a:rPr>
              <a:t> lo studio </a:t>
            </a:r>
            <a:r>
              <a:rPr lang="en-US" sz="2000" b="1" dirty="0" err="1">
                <a:solidFill>
                  <a:srgbClr val="FFFFFF"/>
                </a:solidFill>
                <a:latin typeface="Poppins Bold"/>
                <a:ea typeface="Poppins Bold"/>
                <a:cs typeface="Poppins Bold"/>
                <a:sym typeface="Poppins Bold"/>
              </a:rPr>
              <a:t>universitario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sulle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difficoltà</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che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possono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emergere</a:t>
            </a:r>
            <a:r>
              <a:rPr lang="en-US" sz="2000" b="1" dirty="0">
                <a:solidFill>
                  <a:srgbClr val="FFFFFF"/>
                </a:solidFill>
                <a:latin typeface="Poppins Bold"/>
                <a:ea typeface="Poppins Bold"/>
                <a:cs typeface="Poppins Bold"/>
                <a:sym typeface="Poppins Bold"/>
              </a:rPr>
              <a:t> e </a:t>
            </a:r>
            <a:r>
              <a:rPr lang="en-US" sz="2000" b="1" dirty="0" err="1">
                <a:solidFill>
                  <a:srgbClr val="FFFFFF"/>
                </a:solidFill>
                <a:latin typeface="Poppins Bold"/>
                <a:ea typeface="Poppins Bold"/>
                <a:cs typeface="Poppins Bold"/>
                <a:sym typeface="Poppins Bold"/>
              </a:rPr>
              <a:t>sulle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strategie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che</a:t>
            </a:r>
            <a:r>
              <a:rPr lang="en-US" sz="2000" b="1" dirty="0">
                <a:solidFill>
                  <a:srgbClr val="FFFFFF"/>
                </a:solidFill>
                <a:latin typeface="Poppins Bold"/>
                <a:ea typeface="Poppins Bold"/>
                <a:cs typeface="Poppins Bold"/>
                <a:sym typeface="Poppins Bold"/>
              </a:rPr>
              <a:t> le </a:t>
            </a:r>
            <a:r>
              <a:rPr lang="en-US" sz="2000" b="1" dirty="0" err="1">
                <a:solidFill>
                  <a:srgbClr val="FFFFFF"/>
                </a:solidFill>
                <a:latin typeface="Poppins Bold"/>
                <a:ea typeface="Poppins Bold"/>
                <a:cs typeface="Poppins Bold"/>
                <a:sym typeface="Poppins Bold"/>
              </a:rPr>
              <a:t>hanno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permesso</a:t>
            </a:r>
            <a:r>
              <a:rPr lang="en-US" sz="2000" b="1" dirty="0">
                <a:solidFill>
                  <a:srgbClr val="FFFFFF"/>
                </a:solidFill>
                <a:latin typeface="Poppins Bold"/>
                <a:ea typeface="Poppins Bold"/>
                <a:cs typeface="Poppins Bold"/>
                <a:sym typeface="Poppins Bold"/>
              </a:rPr>
              <a:t> di </a:t>
            </a:r>
            <a:r>
              <a:rPr lang="en-US" sz="2000" b="1" dirty="0" err="1">
                <a:solidFill>
                  <a:srgbClr val="FFFFFF"/>
                </a:solidFill>
                <a:latin typeface="Poppins Bold"/>
                <a:ea typeface="Poppins Bold"/>
                <a:cs typeface="Poppins Bold"/>
                <a:sym typeface="Poppins Bold"/>
              </a:rPr>
              <a:t>superarle</a:t>
            </a:r>
            <a:endParaRPr lang="en-US" sz="2000" b="1" dirty="0">
              <a:solidFill>
                <a:srgbClr val="FFFFFF"/>
              </a:solidFill>
              <a:latin typeface="Poppins Bold"/>
              <a:ea typeface="Poppins Bold"/>
              <a:cs typeface="Poppins Bold"/>
              <a:sym typeface="Poppins Bold"/>
            </a:endParaRPr>
          </a:p>
        </p:txBody>
      </p:sp>
      <p:sp>
        <p:nvSpPr>
          <p:cNvPr id="42" name="TextBox 3">
            <a:extLst>
              <a:ext uri="{FF2B5EF4-FFF2-40B4-BE49-F238E27FC236}">
                <a16:creationId xmlns:a16="http://schemas.microsoft.com/office/drawing/2014/main" id="{C6035DAA-8230-769A-703B-6D7D121A72B6}"/>
              </a:ext>
            </a:extLst>
          </p:cNvPr>
          <p:cNvSpPr txBox="1"/>
          <p:nvPr/>
        </p:nvSpPr>
        <p:spPr>
          <a:xfrm>
            <a:off x="-207313" y="3346464"/>
            <a:ext cx="3269004" cy="2668679"/>
          </a:xfrm>
          <a:prstGeom prst="rect">
            <a:avLst/>
          </a:prstGeom>
        </p:spPr>
        <p:txBody>
          <a:bodyPr wrap="square" lIns="0" tIns="0" rIns="0" bIns="0" rtlCol="0" anchor="t">
            <a:spAutoFit/>
          </a:bodyPr>
          <a:lstStyle/>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Nome:</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Età</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Genere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Utente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Intervistatori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lang="en-US" sz="2000" i="1" dirty="0">
                <a:solidFill>
                  <a:prstClr val="white">
                    <a:lumMod val="85000"/>
                  </a:prstClr>
                </a:solidFill>
                <a:latin typeface="Poppins Bold"/>
                <a:ea typeface="Poppins Bold"/>
                <a:cs typeface="Poppins Bold"/>
                <a:sym typeface="Poppins Bold"/>
              </a:rPr>
              <a:t>Studio </a:t>
            </a:r>
            <a:r>
              <a:rPr lang="en-US" sz="2000" i="1" dirty="0" err="1">
                <a:solidFill>
                  <a:prstClr val="white">
                    <a:lumMod val="85000"/>
                  </a:prstClr>
                </a:solidFill>
                <a:latin typeface="Poppins Bold"/>
                <a:ea typeface="Poppins Bold"/>
                <a:cs typeface="Poppins Bold"/>
                <a:sym typeface="Poppins Bold"/>
              </a:rPr>
              <a:t>Attuale</a:t>
            </a:r>
            <a:r>
              <a:rPr lang="en-US" sz="2000" i="1" dirty="0">
                <a:solidFill>
                  <a:prstClr val="white">
                    <a:lumMod val="85000"/>
                  </a:prstClr>
                </a:solidFill>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Motivazione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Scelta</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028700" y="971680"/>
            <a:ext cx="12462399" cy="982000"/>
          </a:xfrm>
          <a:prstGeom prst="rect">
            <a:avLst/>
          </a:prstGeom>
        </p:spPr>
        <p:txBody>
          <a:bodyPr lIns="0" tIns="0" rIns="0" bIns="0" rtlCol="0" anchor="t">
            <a:spAutoFit/>
          </a:bodyPr>
          <a:lstStyle/>
          <a:p>
            <a:pPr marL="0" lvl="0" indent="0" algn="l">
              <a:lnSpc>
                <a:spcPts val="7438"/>
              </a:lnSpc>
              <a:spcBef>
                <a:spcPct val="0"/>
              </a:spcBef>
            </a:pPr>
            <a:r>
              <a:rPr lang="en-US" sz="12000" dirty="0">
                <a:solidFill>
                  <a:schemeClr val="accent2">
                    <a:lumMod val="75000"/>
                  </a:schemeClr>
                </a:solidFill>
                <a:effectLst>
                  <a:outerShdw blurRad="38100" dist="38100" dir="2700000" algn="tl">
                    <a:srgbClr val="000000">
                      <a:alpha val="43137"/>
                    </a:srgbClr>
                  </a:outerShdw>
                </a:effectLst>
                <a:latin typeface="Computer Says No"/>
                <a:ea typeface="Computer Says No"/>
                <a:cs typeface="Computer Says No"/>
                <a:sym typeface="Computer Says No"/>
              </a:rPr>
              <a:t>UTENTI ESPERTI</a:t>
            </a:r>
          </a:p>
        </p:txBody>
      </p:sp>
      <p:sp>
        <p:nvSpPr>
          <p:cNvPr id="5" name="Freeform 5"/>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it-IT"/>
          </a:p>
        </p:txBody>
      </p:sp>
      <p:sp>
        <p:nvSpPr>
          <p:cNvPr id="6" name="Freeform 6"/>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it-IT"/>
          </a:p>
        </p:txBody>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it-IT"/>
          </a:p>
        </p:txBody>
      </p:sp>
      <p:sp>
        <p:nvSpPr>
          <p:cNvPr id="8" name="Freeform 8"/>
          <p:cNvSpPr/>
          <p:nvPr/>
        </p:nvSpPr>
        <p:spPr>
          <a:xfrm>
            <a:off x="15797830" y="1028700"/>
            <a:ext cx="1461470" cy="1849961"/>
          </a:xfrm>
          <a:custGeom>
            <a:avLst/>
            <a:gdLst/>
            <a:ahLst/>
            <a:cxnLst/>
            <a:rect l="l" t="t" r="r" b="b"/>
            <a:pathLst>
              <a:path w="1461470" h="1849961">
                <a:moveTo>
                  <a:pt x="0" y="0"/>
                </a:moveTo>
                <a:lnTo>
                  <a:pt x="1461470" y="0"/>
                </a:lnTo>
                <a:lnTo>
                  <a:pt x="1461470" y="1849961"/>
                </a:lnTo>
                <a:lnTo>
                  <a:pt x="0" y="1849961"/>
                </a:lnTo>
                <a:lnTo>
                  <a:pt x="0" y="0"/>
                </a:lnTo>
                <a:close/>
              </a:path>
            </a:pathLst>
          </a:custGeom>
          <a:blipFill>
            <a:blip r:embed="rId5"/>
            <a:stretch>
              <a:fillRect/>
            </a:stretch>
          </a:blipFill>
        </p:spPr>
        <p:txBody>
          <a:bodyPr/>
          <a:lstStyle/>
          <a:p>
            <a:endParaRPr lang="it-IT"/>
          </a:p>
        </p:txBody>
      </p:sp>
      <p:sp>
        <p:nvSpPr>
          <p:cNvPr id="9" name="TextBox 3">
            <a:extLst>
              <a:ext uri="{FF2B5EF4-FFF2-40B4-BE49-F238E27FC236}">
                <a16:creationId xmlns:a16="http://schemas.microsoft.com/office/drawing/2014/main" id="{EE5EFAAE-04EF-201B-6D18-E2DEFDF45296}"/>
              </a:ext>
            </a:extLst>
          </p:cNvPr>
          <p:cNvSpPr txBox="1"/>
          <p:nvPr/>
        </p:nvSpPr>
        <p:spPr>
          <a:xfrm>
            <a:off x="3226919" y="2554879"/>
            <a:ext cx="15061082" cy="3046219"/>
          </a:xfrm>
          <a:prstGeom prst="rect">
            <a:avLst/>
          </a:prstGeom>
        </p:spPr>
        <p:txBody>
          <a:bodyPr wrap="square" lIns="0" tIns="0" rIns="0" bIns="0" rtlCol="0" anchor="t">
            <a:spAutoFit/>
          </a:bodyPr>
          <a:lstStyle/>
          <a:p>
            <a:pPr>
              <a:lnSpc>
                <a:spcPts val="2975"/>
              </a:lnSpc>
            </a:pPr>
            <a:r>
              <a:rPr lang="en-US" sz="2000" b="1" dirty="0">
                <a:solidFill>
                  <a:srgbClr val="FFFFFF"/>
                </a:solidFill>
                <a:latin typeface="Poppins Bold"/>
                <a:ea typeface="Poppins Bold"/>
                <a:cs typeface="Poppins Bold"/>
                <a:sym typeface="Poppins Bold"/>
              </a:rPr>
              <a:t>Paolo</a:t>
            </a:r>
          </a:p>
          <a:p>
            <a:pPr>
              <a:lnSpc>
                <a:spcPts val="2975"/>
              </a:lnSpc>
            </a:pPr>
            <a:r>
              <a:rPr lang="en-US" sz="2000" b="1" dirty="0">
                <a:solidFill>
                  <a:srgbClr val="FFFFFF"/>
                </a:solidFill>
                <a:latin typeface="Poppins Bold"/>
                <a:ea typeface="Poppins Bold"/>
                <a:cs typeface="Poppins Bold"/>
                <a:sym typeface="Poppins Bold"/>
              </a:rPr>
              <a:t>59</a:t>
            </a:r>
          </a:p>
          <a:p>
            <a:pPr>
              <a:lnSpc>
                <a:spcPts val="2975"/>
              </a:lnSpc>
            </a:pPr>
            <a:r>
              <a:rPr lang="en-US" sz="2000" b="1" dirty="0">
                <a:solidFill>
                  <a:srgbClr val="FFFFFF"/>
                </a:solidFill>
                <a:latin typeface="Poppins Bold"/>
                <a:ea typeface="Poppins Bold"/>
                <a:cs typeface="Poppins Bold"/>
                <a:sym typeface="Poppins Bold"/>
              </a:rPr>
              <a:t>Uomo</a:t>
            </a:r>
          </a:p>
          <a:p>
            <a:pPr>
              <a:lnSpc>
                <a:spcPts val="2975"/>
              </a:lnSpc>
            </a:pPr>
            <a:r>
              <a:rPr lang="en-US" sz="2000" b="1" dirty="0" err="1">
                <a:solidFill>
                  <a:srgbClr val="FFFFFF"/>
                </a:solidFill>
                <a:latin typeface="Poppins Bold"/>
                <a:ea typeface="Poppins Bold"/>
                <a:cs typeface="Poppins Bold"/>
                <a:sym typeface="Poppins Bold"/>
              </a:rPr>
              <a:t>Utente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Esperto</a:t>
            </a:r>
            <a:endParaRPr lang="en-US" sz="2000" b="1" dirty="0">
              <a:solidFill>
                <a:srgbClr val="FFFFFF"/>
              </a:solidFill>
              <a:latin typeface="Poppins Bold"/>
              <a:ea typeface="Poppins Bold"/>
              <a:cs typeface="Poppins Bold"/>
              <a:sym typeface="Poppins Bold"/>
            </a:endParaRPr>
          </a:p>
          <a:p>
            <a:pPr>
              <a:lnSpc>
                <a:spcPts val="2975"/>
              </a:lnSpc>
            </a:pPr>
            <a:r>
              <a:rPr lang="en-US" sz="2000" b="1" dirty="0">
                <a:solidFill>
                  <a:srgbClr val="FFFFFF"/>
                </a:solidFill>
                <a:latin typeface="Poppins Bold"/>
                <a:ea typeface="Poppins Bold"/>
                <a:cs typeface="Poppins Bold"/>
                <a:sym typeface="Poppins Bold"/>
              </a:rPr>
              <a:t>Giacomo(</a:t>
            </a:r>
            <a:r>
              <a:rPr lang="en-US" sz="2000" b="1" dirty="0" err="1">
                <a:solidFill>
                  <a:srgbClr val="FFFFFF"/>
                </a:solidFill>
                <a:latin typeface="Poppins Bold"/>
                <a:ea typeface="Poppins Bold"/>
                <a:cs typeface="Poppins Bold"/>
                <a:sym typeface="Poppins Bold"/>
              </a:rPr>
              <a:t>Intervistatore</a:t>
            </a:r>
            <a:r>
              <a:rPr lang="en-US" sz="2000" b="1" dirty="0">
                <a:solidFill>
                  <a:srgbClr val="FFFFFF"/>
                </a:solidFill>
                <a:latin typeface="Poppins Bold"/>
                <a:ea typeface="Poppins Bold"/>
                <a:cs typeface="Poppins Bold"/>
                <a:sym typeface="Poppins Bold"/>
              </a:rPr>
              <a:t>), Alberto R.(</a:t>
            </a:r>
            <a:r>
              <a:rPr lang="en-US" sz="2000" b="1" dirty="0" err="1">
                <a:solidFill>
                  <a:srgbClr val="FFFFFF"/>
                </a:solidFill>
                <a:latin typeface="Poppins Bold"/>
                <a:ea typeface="Poppins Bold"/>
                <a:cs typeface="Poppins Bold"/>
                <a:sym typeface="Poppins Bold"/>
              </a:rPr>
              <a:t>Appunti</a:t>
            </a:r>
            <a:r>
              <a:rPr lang="en-US" sz="2000" b="1" dirty="0">
                <a:solidFill>
                  <a:srgbClr val="FFFFFF"/>
                </a:solidFill>
                <a:latin typeface="Poppins Bold"/>
                <a:ea typeface="Poppins Bold"/>
                <a:cs typeface="Poppins Bold"/>
                <a:sym typeface="Poppins Bold"/>
              </a:rPr>
              <a:t>)</a:t>
            </a:r>
          </a:p>
          <a:p>
            <a:pPr>
              <a:lnSpc>
                <a:spcPts val="2975"/>
              </a:lnSpc>
            </a:pPr>
            <a:r>
              <a:rPr lang="en-US" sz="2000" b="1" dirty="0" err="1">
                <a:solidFill>
                  <a:srgbClr val="FFFFFF"/>
                </a:solidFill>
                <a:latin typeface="Poppins Bold"/>
                <a:ea typeface="Poppins Bold"/>
                <a:cs typeface="Poppins Bold"/>
                <a:sym typeface="Poppins Bold"/>
              </a:rPr>
              <a:t>Professore</a:t>
            </a:r>
            <a:r>
              <a:rPr lang="en-US" sz="2000" b="1" dirty="0">
                <a:solidFill>
                  <a:srgbClr val="FFFFFF"/>
                </a:solidFill>
                <a:latin typeface="Poppins Bold"/>
                <a:ea typeface="Poppins Bold"/>
                <a:cs typeface="Poppins Bold"/>
                <a:sym typeface="Poppins Bold"/>
              </a:rPr>
              <a:t> di Italiano e Latino al </a:t>
            </a:r>
            <a:r>
              <a:rPr lang="en-US" sz="2000" b="1" dirty="0" err="1">
                <a:solidFill>
                  <a:srgbClr val="FFFFFF"/>
                </a:solidFill>
                <a:latin typeface="Poppins Bold"/>
                <a:ea typeface="Poppins Bold"/>
                <a:cs typeface="Poppins Bold"/>
                <a:sym typeface="Poppins Bold"/>
              </a:rPr>
              <a:t>liceo</a:t>
            </a:r>
            <a:r>
              <a:rPr lang="en-US" sz="2000" b="1" dirty="0">
                <a:solidFill>
                  <a:srgbClr val="FFFFFF"/>
                </a:solidFill>
                <a:latin typeface="Poppins Bold"/>
                <a:ea typeface="Poppins Bold"/>
                <a:cs typeface="Poppins Bold"/>
                <a:sym typeface="Poppins Bold"/>
              </a:rPr>
              <a:t> Marinelli</a:t>
            </a:r>
          </a:p>
          <a:p>
            <a:pPr>
              <a:lnSpc>
                <a:spcPts val="2975"/>
              </a:lnSpc>
            </a:pPr>
            <a:r>
              <a:rPr lang="en-US" sz="2000" b="1" dirty="0">
                <a:solidFill>
                  <a:srgbClr val="FFFFFF"/>
                </a:solidFill>
                <a:latin typeface="Poppins Bold"/>
                <a:ea typeface="Poppins Bold"/>
                <a:cs typeface="Poppins Bold"/>
                <a:sym typeface="Poppins Bold"/>
              </a:rPr>
              <a:t>Ha </a:t>
            </a:r>
            <a:r>
              <a:rPr lang="en-US" sz="2000" b="1" dirty="0" err="1">
                <a:solidFill>
                  <a:srgbClr val="FFFFFF"/>
                </a:solidFill>
                <a:latin typeface="Poppins Bold"/>
                <a:ea typeface="Poppins Bold"/>
                <a:cs typeface="Poppins Bold"/>
                <a:sym typeface="Poppins Bold"/>
              </a:rPr>
              <a:t>più</a:t>
            </a:r>
            <a:r>
              <a:rPr lang="en-US" sz="2000" b="1" dirty="0">
                <a:solidFill>
                  <a:srgbClr val="FFFFFF"/>
                </a:solidFill>
                <a:latin typeface="Poppins Bold"/>
                <a:ea typeface="Poppins Bold"/>
                <a:cs typeface="Poppins Bold"/>
                <a:sym typeface="Poppins Bold"/>
              </a:rPr>
              <a:t> di </a:t>
            </a:r>
            <a:r>
              <a:rPr lang="en-US" sz="2000" b="1" dirty="0" err="1">
                <a:solidFill>
                  <a:srgbClr val="FFFFFF"/>
                </a:solidFill>
                <a:latin typeface="Poppins Bold"/>
                <a:ea typeface="Poppins Bold"/>
                <a:cs typeface="Poppins Bold"/>
                <a:sym typeface="Poppins Bold"/>
              </a:rPr>
              <a:t>quarant’anni</a:t>
            </a:r>
            <a:r>
              <a:rPr lang="en-US" sz="2000" b="1" dirty="0">
                <a:solidFill>
                  <a:srgbClr val="FFFFFF"/>
                </a:solidFill>
                <a:latin typeface="Poppins Bold"/>
                <a:ea typeface="Poppins Bold"/>
                <a:cs typeface="Poppins Bold"/>
                <a:sym typeface="Poppins Bold"/>
              </a:rPr>
              <a:t> di </a:t>
            </a:r>
            <a:r>
              <a:rPr lang="en-US" sz="2000" b="1" dirty="0" err="1">
                <a:solidFill>
                  <a:srgbClr val="FFFFFF"/>
                </a:solidFill>
                <a:latin typeface="Poppins Bold"/>
                <a:ea typeface="Poppins Bold"/>
                <a:cs typeface="Poppins Bold"/>
                <a:sym typeface="Poppins Bold"/>
              </a:rPr>
              <a:t>esperienza</a:t>
            </a:r>
            <a:r>
              <a:rPr lang="en-US" sz="2000" b="1" dirty="0">
                <a:solidFill>
                  <a:srgbClr val="FFFFFF"/>
                </a:solidFill>
                <a:latin typeface="Poppins Bold"/>
                <a:ea typeface="Poppins Bold"/>
                <a:cs typeface="Poppins Bold"/>
                <a:sym typeface="Poppins Bold"/>
              </a:rPr>
              <a:t> come </a:t>
            </a:r>
            <a:r>
              <a:rPr lang="en-US" sz="2000" b="1" dirty="0" err="1">
                <a:solidFill>
                  <a:srgbClr val="FFFFFF"/>
                </a:solidFill>
                <a:latin typeface="Poppins Bold"/>
                <a:ea typeface="Poppins Bold"/>
                <a:cs typeface="Poppins Bold"/>
                <a:sym typeface="Poppins Bold"/>
              </a:rPr>
              <a:t>docente</a:t>
            </a:r>
            <a:r>
              <a:rPr lang="en-US" sz="2000" b="1" dirty="0">
                <a:solidFill>
                  <a:srgbClr val="FFFFFF"/>
                </a:solidFill>
                <a:latin typeface="Poppins Bold"/>
                <a:ea typeface="Poppins Bold"/>
                <a:cs typeface="Poppins Bold"/>
                <a:sym typeface="Poppins Bold"/>
              </a:rPr>
              <a:t>, ha </a:t>
            </a:r>
            <a:r>
              <a:rPr lang="en-US" sz="2000" b="1" dirty="0" err="1">
                <a:solidFill>
                  <a:srgbClr val="FFFFFF"/>
                </a:solidFill>
                <a:latin typeface="Poppins Bold"/>
                <a:ea typeface="Poppins Bold"/>
                <a:cs typeface="Poppins Bold"/>
                <a:sym typeface="Poppins Bold"/>
              </a:rPr>
              <a:t>insegnato</a:t>
            </a:r>
            <a:r>
              <a:rPr lang="en-US" sz="2000" b="1" dirty="0">
                <a:solidFill>
                  <a:srgbClr val="FFFFFF"/>
                </a:solidFill>
                <a:latin typeface="Poppins Bold"/>
                <a:ea typeface="Poppins Bold"/>
                <a:cs typeface="Poppins Bold"/>
                <a:sym typeface="Poppins Bold"/>
              </a:rPr>
              <a:t> in </a:t>
            </a:r>
            <a:r>
              <a:rPr lang="en-US" sz="2000" b="1" dirty="0" err="1">
                <a:solidFill>
                  <a:srgbClr val="FFFFFF"/>
                </a:solidFill>
                <a:latin typeface="Poppins Bold"/>
                <a:ea typeface="Poppins Bold"/>
                <a:cs typeface="Poppins Bold"/>
                <a:sym typeface="Poppins Bold"/>
              </a:rPr>
              <a:t>molteplici</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istituti</a:t>
            </a:r>
            <a:r>
              <a:rPr lang="en-US" sz="2000" b="1" dirty="0">
                <a:solidFill>
                  <a:srgbClr val="FFFFFF"/>
                </a:solidFill>
                <a:latin typeface="Poppins Bold"/>
                <a:ea typeface="Poppins Bold"/>
                <a:cs typeface="Poppins Bold"/>
                <a:sym typeface="Poppins Bold"/>
              </a:rPr>
              <a:t> e ha </a:t>
            </a:r>
            <a:r>
              <a:rPr lang="en-US" sz="2000" b="1" dirty="0" err="1">
                <a:solidFill>
                  <a:srgbClr val="FFFFFF"/>
                </a:solidFill>
                <a:latin typeface="Poppins Bold"/>
                <a:ea typeface="Poppins Bold"/>
                <a:cs typeface="Poppins Bold"/>
                <a:sym typeface="Poppins Bold"/>
              </a:rPr>
              <a:t>assistito</a:t>
            </a:r>
            <a:r>
              <a:rPr lang="en-US" sz="2000" b="1" dirty="0">
                <a:solidFill>
                  <a:srgbClr val="FFFFFF"/>
                </a:solidFill>
                <a:latin typeface="Poppins Bold"/>
                <a:ea typeface="Poppins Bold"/>
                <a:cs typeface="Poppins Bold"/>
                <a:sym typeface="Poppins Bold"/>
              </a:rPr>
              <a:t> in prima persona al </a:t>
            </a:r>
            <a:r>
              <a:rPr lang="en-US" sz="2000" b="1" dirty="0" err="1">
                <a:solidFill>
                  <a:srgbClr val="FFFFFF"/>
                </a:solidFill>
                <a:latin typeface="Poppins Bold"/>
                <a:ea typeface="Poppins Bold"/>
                <a:cs typeface="Poppins Bold"/>
                <a:sym typeface="Poppins Bold"/>
              </a:rPr>
              <a:t>cambiamento</a:t>
            </a:r>
            <a:r>
              <a:rPr lang="en-US" sz="2000" b="1" dirty="0">
                <a:solidFill>
                  <a:srgbClr val="FFFFFF"/>
                </a:solidFill>
                <a:latin typeface="Poppins Bold"/>
                <a:ea typeface="Poppins Bold"/>
                <a:cs typeface="Poppins Bold"/>
                <a:sym typeface="Poppins Bold"/>
              </a:rPr>
              <a:t> del </a:t>
            </a:r>
            <a:r>
              <a:rPr lang="en-US" sz="2000" b="1" dirty="0" err="1">
                <a:solidFill>
                  <a:srgbClr val="FFFFFF"/>
                </a:solidFill>
                <a:latin typeface="Poppins Bold"/>
                <a:ea typeface="Poppins Bold"/>
                <a:cs typeface="Poppins Bold"/>
                <a:sym typeface="Poppins Bold"/>
              </a:rPr>
              <a:t>ruolo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dell’insegnante</a:t>
            </a:r>
            <a:r>
              <a:rPr lang="en-US" sz="2000" b="1" dirty="0">
                <a:solidFill>
                  <a:srgbClr val="FFFFFF"/>
                </a:solidFill>
                <a:latin typeface="Poppins Bold"/>
                <a:ea typeface="Poppins Bold"/>
                <a:cs typeface="Poppins Bold"/>
                <a:sym typeface="Poppins Bold"/>
              </a:rPr>
              <a:t> e </a:t>
            </a:r>
            <a:r>
              <a:rPr lang="en-US" sz="2000" b="1" dirty="0" err="1">
                <a:solidFill>
                  <a:srgbClr val="FFFFFF"/>
                </a:solidFill>
                <a:latin typeface="Poppins Bold"/>
                <a:ea typeface="Poppins Bold"/>
                <a:cs typeface="Poppins Bold"/>
                <a:sym typeface="Poppins Bold"/>
              </a:rPr>
              <a:t>delle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modalità</a:t>
            </a:r>
            <a:r>
              <a:rPr lang="en-US" sz="2000" b="1" dirty="0">
                <a:solidFill>
                  <a:srgbClr val="FFFFFF"/>
                </a:solidFill>
                <a:latin typeface="Poppins Bold"/>
                <a:ea typeface="Poppins Bold"/>
                <a:cs typeface="Poppins Bold"/>
                <a:sym typeface="Poppins Bold"/>
              </a:rPr>
              <a:t> di studio </a:t>
            </a:r>
            <a:r>
              <a:rPr lang="en-US" sz="2000" b="1" dirty="0" err="1">
                <a:solidFill>
                  <a:srgbClr val="FFFFFF"/>
                </a:solidFill>
                <a:latin typeface="Poppins Bold"/>
                <a:ea typeface="Poppins Bold"/>
                <a:cs typeface="Poppins Bold"/>
                <a:sym typeface="Poppins Bold"/>
              </a:rPr>
              <a:t>degli</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studenti</a:t>
            </a:r>
            <a:r>
              <a:rPr lang="en-US" sz="2000" b="1" dirty="0">
                <a:solidFill>
                  <a:srgbClr val="FFFFFF"/>
                </a:solidFill>
                <a:latin typeface="Poppins Bold"/>
                <a:ea typeface="Poppins Bold"/>
                <a:cs typeface="Poppins Bold"/>
                <a:sym typeface="Poppins Bold"/>
              </a:rPr>
              <a:t>.</a:t>
            </a:r>
          </a:p>
        </p:txBody>
      </p:sp>
      <p:sp>
        <p:nvSpPr>
          <p:cNvPr id="10" name="TextBox 3">
            <a:extLst>
              <a:ext uri="{FF2B5EF4-FFF2-40B4-BE49-F238E27FC236}">
                <a16:creationId xmlns:a16="http://schemas.microsoft.com/office/drawing/2014/main" id="{2249AFCD-CF75-2B0D-B339-D4EC8233100C}"/>
              </a:ext>
            </a:extLst>
          </p:cNvPr>
          <p:cNvSpPr txBox="1"/>
          <p:nvPr/>
        </p:nvSpPr>
        <p:spPr>
          <a:xfrm>
            <a:off x="-215664" y="2554879"/>
            <a:ext cx="3269004" cy="2668679"/>
          </a:xfrm>
          <a:prstGeom prst="rect">
            <a:avLst/>
          </a:prstGeom>
        </p:spPr>
        <p:txBody>
          <a:bodyPr wrap="square" lIns="0" tIns="0" rIns="0" bIns="0" rtlCol="0" anchor="t">
            <a:spAutoFit/>
          </a:bodyPr>
          <a:lstStyle/>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Nome:</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Età</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Genere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Utente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Intervistatori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lang="en-US" sz="2000" i="1" dirty="0" err="1">
                <a:solidFill>
                  <a:prstClr val="white">
                    <a:lumMod val="85000"/>
                  </a:prstClr>
                </a:solidFill>
                <a:latin typeface="Poppins Bold"/>
                <a:ea typeface="Poppins Bold"/>
                <a:cs typeface="Poppins Bold"/>
                <a:sym typeface="Poppins Bold"/>
              </a:rPr>
              <a:t>Professione</a:t>
            </a:r>
            <a:r>
              <a:rPr lang="en-US" sz="2000" i="1" dirty="0">
                <a:solidFill>
                  <a:prstClr val="white">
                    <a:lumMod val="85000"/>
                  </a:prstClr>
                </a:solidFill>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Motivazione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Scelta</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p:txBody>
      </p:sp>
      <p:sp>
        <p:nvSpPr>
          <p:cNvPr id="11" name="TextBox 3">
            <a:extLst>
              <a:ext uri="{FF2B5EF4-FFF2-40B4-BE49-F238E27FC236}">
                <a16:creationId xmlns:a16="http://schemas.microsoft.com/office/drawing/2014/main" id="{F2899C64-93BD-CFD3-C700-97A5661430BE}"/>
              </a:ext>
            </a:extLst>
          </p:cNvPr>
          <p:cNvSpPr txBox="1"/>
          <p:nvPr/>
        </p:nvSpPr>
        <p:spPr>
          <a:xfrm>
            <a:off x="3226918" y="5960250"/>
            <a:ext cx="15077783" cy="3438121"/>
          </a:xfrm>
          <a:prstGeom prst="rect">
            <a:avLst/>
          </a:prstGeom>
        </p:spPr>
        <p:txBody>
          <a:bodyPr wrap="square" lIns="0" tIns="0" rIns="0" bIns="0" rtlCol="0" anchor="t">
            <a:spAutoFit/>
          </a:bodyPr>
          <a:lstStyle/>
          <a:p>
            <a:pPr>
              <a:lnSpc>
                <a:spcPts val="2975"/>
              </a:lnSpc>
            </a:pPr>
            <a:r>
              <a:rPr lang="en-US" sz="2000" b="1" dirty="0">
                <a:solidFill>
                  <a:srgbClr val="FFFFFF"/>
                </a:solidFill>
                <a:latin typeface="Poppins Bold"/>
                <a:ea typeface="Poppins Bold"/>
                <a:cs typeface="Poppins Bold"/>
                <a:sym typeface="Poppins Bold"/>
              </a:rPr>
              <a:t>Daria</a:t>
            </a:r>
          </a:p>
          <a:p>
            <a:pPr>
              <a:lnSpc>
                <a:spcPts val="2975"/>
              </a:lnSpc>
            </a:pPr>
            <a:r>
              <a:rPr lang="en-US" sz="2000" b="1" dirty="0">
                <a:solidFill>
                  <a:srgbClr val="FFFFFF"/>
                </a:solidFill>
                <a:latin typeface="Poppins Bold"/>
                <a:ea typeface="Poppins Bold"/>
                <a:cs typeface="Poppins Bold"/>
                <a:sym typeface="Poppins Bold"/>
              </a:rPr>
              <a:t>46</a:t>
            </a:r>
          </a:p>
          <a:p>
            <a:pPr>
              <a:lnSpc>
                <a:spcPts val="2975"/>
              </a:lnSpc>
            </a:pPr>
            <a:r>
              <a:rPr lang="en-US" sz="2000" b="1" dirty="0">
                <a:solidFill>
                  <a:srgbClr val="FFFFFF"/>
                </a:solidFill>
                <a:latin typeface="Poppins Bold"/>
                <a:ea typeface="Poppins Bold"/>
                <a:cs typeface="Poppins Bold"/>
                <a:sym typeface="Poppins Bold"/>
              </a:rPr>
              <a:t>Donna </a:t>
            </a:r>
          </a:p>
          <a:p>
            <a:pPr>
              <a:lnSpc>
                <a:spcPts val="2975"/>
              </a:lnSpc>
            </a:pPr>
            <a:r>
              <a:rPr lang="en-US" sz="2000" b="1" dirty="0" err="1">
                <a:solidFill>
                  <a:srgbClr val="FFFFFF"/>
                </a:solidFill>
                <a:latin typeface="Poppins Bold"/>
                <a:ea typeface="Poppins Bold"/>
                <a:cs typeface="Poppins Bold"/>
                <a:sym typeface="Poppins Bold"/>
              </a:rPr>
              <a:t>Utente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Esperto</a:t>
            </a:r>
            <a:endParaRPr lang="en-US" sz="2000" b="1" dirty="0">
              <a:solidFill>
                <a:srgbClr val="FFFFFF"/>
              </a:solidFill>
              <a:latin typeface="Poppins Bold"/>
              <a:ea typeface="Poppins Bold"/>
              <a:cs typeface="Poppins Bold"/>
              <a:sym typeface="Poppins Bold"/>
            </a:endParaRPr>
          </a:p>
          <a:p>
            <a:pPr>
              <a:lnSpc>
                <a:spcPts val="2975"/>
              </a:lnSpc>
            </a:pPr>
            <a:r>
              <a:rPr lang="en-US" sz="2000" b="1" dirty="0">
                <a:solidFill>
                  <a:srgbClr val="FFFFFF"/>
                </a:solidFill>
                <a:latin typeface="Poppins Bold"/>
                <a:ea typeface="Poppins Bold"/>
                <a:cs typeface="Poppins Bold"/>
                <a:sym typeface="Poppins Bold"/>
              </a:rPr>
              <a:t>Antonio(</a:t>
            </a:r>
            <a:r>
              <a:rPr lang="en-US" sz="2000" b="1" dirty="0" err="1">
                <a:solidFill>
                  <a:srgbClr val="FFFFFF"/>
                </a:solidFill>
                <a:latin typeface="Poppins Bold"/>
                <a:ea typeface="Poppins Bold"/>
                <a:cs typeface="Poppins Bold"/>
                <a:sym typeface="Poppins Bold"/>
              </a:rPr>
              <a:t>Intervistatore</a:t>
            </a:r>
            <a:r>
              <a:rPr lang="en-US" sz="2000" b="1" dirty="0">
                <a:solidFill>
                  <a:srgbClr val="FFFFFF"/>
                </a:solidFill>
                <a:latin typeface="Poppins Bold"/>
                <a:ea typeface="Poppins Bold"/>
                <a:cs typeface="Poppins Bold"/>
                <a:sym typeface="Poppins Bold"/>
              </a:rPr>
              <a:t>), Nicola(</a:t>
            </a:r>
            <a:r>
              <a:rPr lang="en-US" sz="2000" b="1" dirty="0" err="1">
                <a:solidFill>
                  <a:srgbClr val="FFFFFF"/>
                </a:solidFill>
                <a:latin typeface="Poppins Bold"/>
                <a:ea typeface="Poppins Bold"/>
                <a:cs typeface="Poppins Bold"/>
                <a:sym typeface="Poppins Bold"/>
              </a:rPr>
              <a:t>Appunti</a:t>
            </a:r>
            <a:r>
              <a:rPr lang="en-US" sz="2000" b="1" dirty="0">
                <a:solidFill>
                  <a:srgbClr val="FFFFFF"/>
                </a:solidFill>
                <a:latin typeface="Poppins Bold"/>
                <a:ea typeface="Poppins Bold"/>
                <a:cs typeface="Poppins Bold"/>
                <a:sym typeface="Poppins Bold"/>
              </a:rPr>
              <a:t>)</a:t>
            </a:r>
          </a:p>
          <a:p>
            <a:pPr>
              <a:lnSpc>
                <a:spcPts val="2975"/>
              </a:lnSpc>
            </a:pPr>
            <a:r>
              <a:rPr lang="en-US" sz="2000" b="1" dirty="0" err="1">
                <a:solidFill>
                  <a:srgbClr val="FFFFFF"/>
                </a:solidFill>
                <a:latin typeface="Poppins Bold"/>
                <a:ea typeface="Poppins Bold"/>
                <a:cs typeface="Poppins Bold"/>
                <a:sym typeface="Poppins Bold"/>
              </a:rPr>
              <a:t>Psicologa</a:t>
            </a:r>
            <a:endParaRPr lang="en-US" sz="2000" b="1" dirty="0">
              <a:solidFill>
                <a:srgbClr val="FFFFFF"/>
              </a:solidFill>
              <a:latin typeface="Poppins Bold"/>
              <a:ea typeface="Poppins Bold"/>
              <a:cs typeface="Poppins Bold"/>
              <a:sym typeface="Poppins Bold"/>
            </a:endParaRPr>
          </a:p>
          <a:p>
            <a:pPr>
              <a:lnSpc>
                <a:spcPts val="2975"/>
              </a:lnSpc>
            </a:pPr>
            <a:r>
              <a:rPr lang="en-US" sz="2000" b="1" dirty="0">
                <a:solidFill>
                  <a:srgbClr val="FFFFFF"/>
                </a:solidFill>
                <a:latin typeface="Poppins Bold"/>
                <a:ea typeface="Poppins Bold"/>
                <a:cs typeface="Poppins Bold"/>
                <a:sym typeface="Poppins Bold"/>
              </a:rPr>
              <a:t>Da </a:t>
            </a:r>
            <a:r>
              <a:rPr lang="en-US" sz="2000" b="1" dirty="0" err="1">
                <a:solidFill>
                  <a:srgbClr val="FFFFFF"/>
                </a:solidFill>
                <a:latin typeface="Poppins Bold"/>
                <a:ea typeface="Poppins Bold"/>
                <a:cs typeface="Poppins Bold"/>
                <a:sym typeface="Poppins Bold"/>
              </a:rPr>
              <a:t>oltre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diciotto</a:t>
            </a:r>
            <a:r>
              <a:rPr lang="en-US" sz="2000" b="1" dirty="0">
                <a:solidFill>
                  <a:srgbClr val="FFFFFF"/>
                </a:solidFill>
                <a:latin typeface="Poppins Bold"/>
                <a:ea typeface="Poppins Bold"/>
                <a:cs typeface="Poppins Bold"/>
                <a:sym typeface="Poppins Bold"/>
              </a:rPr>
              <a:t> anni </a:t>
            </a:r>
            <a:r>
              <a:rPr lang="en-US" sz="2000" b="1" dirty="0" err="1">
                <a:solidFill>
                  <a:srgbClr val="FFFFFF"/>
                </a:solidFill>
                <a:latin typeface="Poppins Bold"/>
                <a:ea typeface="Poppins Bold"/>
                <a:cs typeface="Poppins Bold"/>
                <a:sym typeface="Poppins Bold"/>
              </a:rPr>
              <a:t>lavora</a:t>
            </a:r>
            <a:r>
              <a:rPr lang="en-US" sz="2000" b="1" dirty="0">
                <a:solidFill>
                  <a:srgbClr val="FFFFFF"/>
                </a:solidFill>
                <a:latin typeface="Poppins Bold"/>
                <a:ea typeface="Poppins Bold"/>
                <a:cs typeface="Poppins Bold"/>
                <a:sym typeface="Poppins Bold"/>
              </a:rPr>
              <a:t> come </a:t>
            </a:r>
            <a:r>
              <a:rPr lang="en-US" sz="2000" b="1" dirty="0" err="1">
                <a:solidFill>
                  <a:srgbClr val="FFFFFF"/>
                </a:solidFill>
                <a:latin typeface="Poppins Bold"/>
                <a:ea typeface="Poppins Bold"/>
                <a:cs typeface="Poppins Bold"/>
                <a:sym typeface="Poppins Bold"/>
              </a:rPr>
              <a:t>psicologa</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presso</a:t>
            </a:r>
            <a:r>
              <a:rPr lang="en-US" sz="2000" b="1" dirty="0">
                <a:solidFill>
                  <a:srgbClr val="FFFFFF"/>
                </a:solidFill>
                <a:latin typeface="Poppins Bold"/>
                <a:ea typeface="Poppins Bold"/>
                <a:cs typeface="Poppins Bold"/>
                <a:sym typeface="Poppins Bold"/>
              </a:rPr>
              <a:t> il </a:t>
            </a:r>
            <a:r>
              <a:rPr lang="en-US" sz="2000" b="1" dirty="0" err="1">
                <a:solidFill>
                  <a:srgbClr val="FFFFFF"/>
                </a:solidFill>
                <a:latin typeface="Poppins Bold"/>
                <a:ea typeface="Poppins Bold"/>
                <a:cs typeface="Poppins Bold"/>
                <a:sym typeface="Poppins Bold"/>
              </a:rPr>
              <a:t>servizio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Polipsi</a:t>
            </a:r>
            <a:r>
              <a:rPr lang="en-US" sz="2000" b="1" dirty="0">
                <a:solidFill>
                  <a:srgbClr val="FFFFFF"/>
                </a:solidFill>
                <a:latin typeface="Poppins Bold"/>
                <a:ea typeface="Poppins Bold"/>
                <a:cs typeface="Poppins Bold"/>
                <a:sym typeface="Poppins Bold"/>
              </a:rPr>
              <a:t>, dove </a:t>
            </a:r>
            <a:r>
              <a:rPr lang="en-US" sz="2000" b="1" dirty="0" err="1">
                <a:solidFill>
                  <a:srgbClr val="FFFFFF"/>
                </a:solidFill>
                <a:latin typeface="Poppins Bold"/>
                <a:ea typeface="Poppins Bold"/>
                <a:cs typeface="Poppins Bold"/>
                <a:sym typeface="Poppins Bold"/>
              </a:rPr>
              <a:t>si</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dedica</a:t>
            </a:r>
            <a:r>
              <a:rPr lang="en-US" sz="2000" b="1" dirty="0">
                <a:solidFill>
                  <a:srgbClr val="FFFFFF"/>
                </a:solidFill>
                <a:latin typeface="Poppins Bold"/>
                <a:ea typeface="Poppins Bold"/>
                <a:cs typeface="Poppins Bold"/>
                <a:sym typeface="Poppins Bold"/>
              </a:rPr>
              <a:t> al </a:t>
            </a:r>
            <a:r>
              <a:rPr lang="en-US" sz="2000" b="1" dirty="0" err="1">
                <a:solidFill>
                  <a:srgbClr val="FFFFFF"/>
                </a:solidFill>
                <a:latin typeface="Poppins Bold"/>
                <a:ea typeface="Poppins Bold"/>
                <a:cs typeface="Poppins Bold"/>
                <a:sym typeface="Poppins Bold"/>
              </a:rPr>
              <a:t>benessere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psicologico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degli</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studenti</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Inoltre</a:t>
            </a:r>
            <a:r>
              <a:rPr lang="en-US" sz="2000" b="1" dirty="0">
                <a:solidFill>
                  <a:srgbClr val="FFFFFF"/>
                </a:solidFill>
                <a:latin typeface="Poppins Bold"/>
                <a:ea typeface="Poppins Bold"/>
                <a:cs typeface="Poppins Bold"/>
                <a:sym typeface="Poppins Bold"/>
              </a:rPr>
              <a:t>, è </a:t>
            </a:r>
            <a:r>
              <a:rPr lang="en-US" sz="2000" b="1" dirty="0" err="1">
                <a:solidFill>
                  <a:srgbClr val="FFFFFF"/>
                </a:solidFill>
                <a:latin typeface="Poppins Bold"/>
                <a:ea typeface="Poppins Bold"/>
                <a:cs typeface="Poppins Bold"/>
                <a:sym typeface="Poppins Bold"/>
              </a:rPr>
              <a:t>formatrice</a:t>
            </a:r>
            <a:r>
              <a:rPr lang="en-US" sz="2000" b="1" dirty="0">
                <a:solidFill>
                  <a:srgbClr val="FFFFFF"/>
                </a:solidFill>
                <a:latin typeface="Poppins Bold"/>
                <a:ea typeface="Poppins Bold"/>
                <a:cs typeface="Poppins Bold"/>
                <a:sym typeface="Poppins Bold"/>
              </a:rPr>
              <a:t> del </a:t>
            </a:r>
            <a:r>
              <a:rPr lang="en-US" sz="2000" b="1" dirty="0" err="1">
                <a:solidFill>
                  <a:srgbClr val="FFFFFF"/>
                </a:solidFill>
                <a:latin typeface="Poppins Bold"/>
                <a:ea typeface="Poppins Bold"/>
                <a:cs typeface="Poppins Bold"/>
                <a:sym typeface="Poppins Bold"/>
              </a:rPr>
              <a:t>seminario</a:t>
            </a:r>
            <a:r>
              <a:rPr lang="en-US" sz="2000" b="1" dirty="0">
                <a:solidFill>
                  <a:srgbClr val="FFFFFF"/>
                </a:solidFill>
                <a:latin typeface="Poppins Bold"/>
                <a:ea typeface="Poppins Bold"/>
                <a:cs typeface="Poppins Bold"/>
                <a:sym typeface="Poppins Bold"/>
              </a:rPr>
              <a:t> «Come </a:t>
            </a:r>
            <a:r>
              <a:rPr lang="en-US" sz="2000" b="1" dirty="0" err="1">
                <a:solidFill>
                  <a:srgbClr val="FFFFFF"/>
                </a:solidFill>
                <a:latin typeface="Poppins Bold"/>
                <a:ea typeface="Poppins Bold"/>
                <a:cs typeface="Poppins Bold"/>
                <a:sym typeface="Poppins Bold"/>
              </a:rPr>
              <a:t>studiare</a:t>
            </a:r>
            <a:r>
              <a:rPr lang="en-US" sz="2000" b="1" dirty="0">
                <a:solidFill>
                  <a:srgbClr val="FFFFFF"/>
                </a:solidFill>
                <a:latin typeface="Poppins Bold"/>
                <a:ea typeface="Poppins Bold"/>
                <a:cs typeface="Poppins Bold"/>
                <a:sym typeface="Poppins Bold"/>
              </a:rPr>
              <a:t> in modo </a:t>
            </a:r>
            <a:r>
              <a:rPr lang="en-US" sz="2000" b="1" dirty="0" err="1">
                <a:solidFill>
                  <a:srgbClr val="FFFFFF"/>
                </a:solidFill>
                <a:latin typeface="Poppins Bold"/>
                <a:ea typeface="Poppins Bold"/>
                <a:cs typeface="Poppins Bold"/>
                <a:sym typeface="Poppins Bold"/>
              </a:rPr>
              <a:t>efficace</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rivolto</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sia</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agli</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studenti</a:t>
            </a:r>
            <a:r>
              <a:rPr lang="en-US" sz="2000" b="1" dirty="0">
                <a:solidFill>
                  <a:srgbClr val="FFFFFF"/>
                </a:solidFill>
                <a:latin typeface="Poppins Bold"/>
                <a:ea typeface="Poppins Bold"/>
                <a:cs typeface="Poppins Bold"/>
                <a:sym typeface="Poppins Bold"/>
              </a:rPr>
              <a:t> </a:t>
            </a:r>
            <a:r>
              <a:rPr lang="en-US" sz="2000" b="1" dirty="0" err="1">
                <a:solidFill>
                  <a:srgbClr val="FFFFFF"/>
                </a:solidFill>
                <a:latin typeface="Poppins Bold"/>
                <a:ea typeface="Poppins Bold"/>
                <a:cs typeface="Poppins Bold"/>
                <a:sym typeface="Poppins Bold"/>
              </a:rPr>
              <a:t>che</a:t>
            </a:r>
            <a:r>
              <a:rPr lang="en-US" sz="2000" b="1" dirty="0">
                <a:solidFill>
                  <a:srgbClr val="FFFFFF"/>
                </a:solidFill>
                <a:latin typeface="Poppins Bold"/>
                <a:ea typeface="Poppins Bold"/>
                <a:cs typeface="Poppins Bold"/>
                <a:sym typeface="Poppins Bold"/>
              </a:rPr>
              <a:t> ai </a:t>
            </a:r>
            <a:r>
              <a:rPr lang="en-US" sz="2000" b="1" dirty="0" err="1">
                <a:solidFill>
                  <a:srgbClr val="FFFFFF"/>
                </a:solidFill>
                <a:latin typeface="Poppins Bold"/>
                <a:ea typeface="Poppins Bold"/>
                <a:cs typeface="Poppins Bold"/>
                <a:sym typeface="Poppins Bold"/>
              </a:rPr>
              <a:t>docenti</a:t>
            </a:r>
            <a:r>
              <a:rPr lang="en-US" sz="2000" b="1" dirty="0">
                <a:solidFill>
                  <a:srgbClr val="FFFFFF"/>
                </a:solidFill>
                <a:latin typeface="Poppins Bold"/>
                <a:ea typeface="Poppins Bold"/>
                <a:cs typeface="Poppins Bold"/>
                <a:sym typeface="Poppins Bold"/>
              </a:rPr>
              <a:t>.</a:t>
            </a:r>
          </a:p>
        </p:txBody>
      </p:sp>
      <p:sp>
        <p:nvSpPr>
          <p:cNvPr id="12" name="TextBox 3">
            <a:extLst>
              <a:ext uri="{FF2B5EF4-FFF2-40B4-BE49-F238E27FC236}">
                <a16:creationId xmlns:a16="http://schemas.microsoft.com/office/drawing/2014/main" id="{09119375-3E0F-E266-B539-1E3765BF1041}"/>
              </a:ext>
            </a:extLst>
          </p:cNvPr>
          <p:cNvSpPr txBox="1"/>
          <p:nvPr/>
        </p:nvSpPr>
        <p:spPr>
          <a:xfrm>
            <a:off x="-215664" y="5960250"/>
            <a:ext cx="3269004" cy="2668679"/>
          </a:xfrm>
          <a:prstGeom prst="rect">
            <a:avLst/>
          </a:prstGeom>
        </p:spPr>
        <p:txBody>
          <a:bodyPr wrap="square" lIns="0" tIns="0" rIns="0" bIns="0" rtlCol="0" anchor="t">
            <a:spAutoFit/>
          </a:bodyPr>
          <a:lstStyle/>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Nome:</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Età</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Genere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Utente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Intervistatori</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a:p>
            <a:pPr marL="0" marR="0" lvl="0" indent="0" algn="r" defTabSz="914400" rtl="0" eaLnBrk="1" fontAlgn="auto" latinLnBrk="0" hangingPunct="1">
              <a:lnSpc>
                <a:spcPts val="2975"/>
              </a:lnSpc>
              <a:spcBef>
                <a:spcPts val="0"/>
              </a:spcBef>
              <a:spcAft>
                <a:spcPts val="0"/>
              </a:spcAft>
              <a:buClrTx/>
              <a:buSzTx/>
              <a:buFontTx/>
              <a:buNone/>
              <a:tabLst/>
              <a:defRPr/>
            </a:pPr>
            <a:r>
              <a:rPr lang="en-US" sz="2000" i="1" dirty="0" err="1">
                <a:solidFill>
                  <a:prstClr val="white">
                    <a:lumMod val="85000"/>
                  </a:prstClr>
                </a:solidFill>
                <a:latin typeface="Poppins Bold"/>
                <a:ea typeface="Poppins Bold"/>
                <a:cs typeface="Poppins Bold"/>
                <a:sym typeface="Poppins Bold"/>
              </a:rPr>
              <a:t>Professione</a:t>
            </a:r>
            <a:r>
              <a:rPr lang="en-US" sz="2000" i="1" dirty="0">
                <a:solidFill>
                  <a:prstClr val="white">
                    <a:lumMod val="85000"/>
                  </a:prstClr>
                </a:solidFill>
                <a:latin typeface="Poppins Bold"/>
                <a:ea typeface="Poppins Bold"/>
                <a:cs typeface="Poppins Bold"/>
                <a:sym typeface="Poppins Bold"/>
              </a:rPr>
              <a:t>: </a:t>
            </a:r>
          </a:p>
          <a:p>
            <a:pPr marL="0" marR="0" lvl="0" indent="0" algn="r" defTabSz="914400" rtl="0" eaLnBrk="1" fontAlgn="auto" latinLnBrk="0" hangingPunct="1">
              <a:lnSpc>
                <a:spcPts val="2975"/>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Motivazione</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 </a:t>
            </a:r>
            <a:r>
              <a:rPr kumimoji="0" lang="en-US" sz="2000" b="0" i="1" u="none" strike="noStrike" kern="1200" cap="none" spc="0" normalizeH="0" baseline="0" noProof="0" dirty="0" err="1">
                <a:ln>
                  <a:noFill/>
                </a:ln>
                <a:solidFill>
                  <a:prstClr val="white">
                    <a:lumMod val="85000"/>
                  </a:prstClr>
                </a:solidFill>
                <a:effectLst/>
                <a:uLnTx/>
                <a:uFillTx/>
                <a:latin typeface="Poppins Bold"/>
                <a:ea typeface="Poppins Bold"/>
                <a:cs typeface="Poppins Bold"/>
                <a:sym typeface="Poppins Bold"/>
              </a:rPr>
              <a:t>Scelta</a:t>
            </a:r>
            <a:r>
              <a:rPr kumimoji="0" lang="en-US" sz="2000" b="0" i="1" u="none" strike="noStrike" kern="1200" cap="none" spc="0" normalizeH="0" baseline="0" noProof="0" dirty="0">
                <a:ln>
                  <a:noFill/>
                </a:ln>
                <a:solidFill>
                  <a:prstClr val="white">
                    <a:lumMod val="85000"/>
                  </a:prstClr>
                </a:solidFill>
                <a:effectLst/>
                <a:uLnTx/>
                <a:uFillTx/>
                <a:latin typeface="Poppins Bold"/>
                <a:ea typeface="Poppins Bold"/>
                <a:cs typeface="Poppins Bold"/>
                <a:sym typeface="Poppins Bold"/>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it-IT"/>
          </a:p>
        </p:txBody>
      </p:sp>
      <p:sp>
        <p:nvSpPr>
          <p:cNvPr id="3" name="Freeform 3"/>
          <p:cNvSpPr/>
          <p:nvPr/>
        </p:nvSpPr>
        <p:spPr>
          <a:xfrm>
            <a:off x="1748003"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it-IT"/>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it-IT"/>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it-IT"/>
          </a:p>
        </p:txBody>
      </p:sp>
      <p:sp>
        <p:nvSpPr>
          <p:cNvPr id="6" name="TextBox 6"/>
          <p:cNvSpPr txBox="1"/>
          <p:nvPr/>
        </p:nvSpPr>
        <p:spPr>
          <a:xfrm>
            <a:off x="3811300" y="2090348"/>
            <a:ext cx="11613435" cy="1487587"/>
          </a:xfrm>
          <a:prstGeom prst="rect">
            <a:avLst/>
          </a:prstGeom>
        </p:spPr>
        <p:txBody>
          <a:bodyPr lIns="0" tIns="0" rIns="0" bIns="0" rtlCol="0" anchor="t">
            <a:spAutoFit/>
          </a:bodyPr>
          <a:lstStyle/>
          <a:p>
            <a:pPr algn="ctr">
              <a:lnSpc>
                <a:spcPts val="5760"/>
              </a:lnSpc>
            </a:pPr>
            <a:r>
              <a:rPr lang="en-US" sz="144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MODALITÀ INTERVISTA</a:t>
            </a:r>
          </a:p>
          <a:p>
            <a:pPr marL="0" lvl="0" indent="0" algn="ctr">
              <a:lnSpc>
                <a:spcPts val="5760"/>
              </a:lnSpc>
              <a:spcBef>
                <a:spcPct val="0"/>
              </a:spcBef>
            </a:pPr>
            <a:endParaRPr lang="en-US" sz="8000" dirty="0">
              <a:solidFill>
                <a:srgbClr val="6866E1"/>
              </a:solidFill>
              <a:latin typeface="Computer Says No"/>
              <a:ea typeface="Computer Says No"/>
              <a:cs typeface="Computer Says No"/>
              <a:sym typeface="Computer Says No"/>
            </a:endParaRPr>
          </a:p>
        </p:txBody>
      </p:sp>
      <p:sp>
        <p:nvSpPr>
          <p:cNvPr id="7" name="TextBox 7"/>
          <p:cNvSpPr txBox="1"/>
          <p:nvPr/>
        </p:nvSpPr>
        <p:spPr>
          <a:xfrm>
            <a:off x="4699825" y="4013526"/>
            <a:ext cx="10555846" cy="1340946"/>
          </a:xfrm>
          <a:prstGeom prst="rect">
            <a:avLst/>
          </a:prstGeom>
        </p:spPr>
        <p:txBody>
          <a:bodyPr wrap="square" lIns="0" tIns="0" rIns="0" bIns="0" rtlCol="0" anchor="t">
            <a:spAutoFit/>
          </a:bodyPr>
          <a:lstStyle/>
          <a:p>
            <a:pPr marL="342900" indent="-342900" algn="l">
              <a:lnSpc>
                <a:spcPts val="3534"/>
              </a:lnSpc>
              <a:buFont typeface="Arial" panose="020B0604020202020204" pitchFamily="34" charset="0"/>
              <a:buChar char="•"/>
            </a:pPr>
            <a:r>
              <a:rPr lang="it-IT" sz="22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Le interviste si sono svolte al Politecnico di Milano – Campus Leonardo</a:t>
            </a:r>
          </a:p>
          <a:p>
            <a:pPr marL="342900" indent="-342900" algn="l">
              <a:lnSpc>
                <a:spcPts val="3534"/>
              </a:lnSpc>
              <a:buFont typeface="Arial" panose="020B0604020202020204" pitchFamily="34" charset="0"/>
              <a:buChar char="•"/>
            </a:pPr>
            <a:r>
              <a:rPr lang="it-IT" sz="22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È stata privilegiata la modalità in presenza per garantire una migliore interazione.</a:t>
            </a:r>
            <a:endParaRPr lang="en-US" sz="2181"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endParaRPr>
          </a:p>
        </p:txBody>
      </p:sp>
      <p:sp>
        <p:nvSpPr>
          <p:cNvPr id="8" name="TextBox 8"/>
          <p:cNvSpPr txBox="1"/>
          <p:nvPr/>
        </p:nvSpPr>
        <p:spPr>
          <a:xfrm>
            <a:off x="5073184" y="6520749"/>
            <a:ext cx="10469841" cy="2210349"/>
          </a:xfrm>
          <a:prstGeom prst="rect">
            <a:avLst/>
          </a:prstGeom>
        </p:spPr>
        <p:txBody>
          <a:bodyPr lIns="0" tIns="0" rIns="0" bIns="0" rtlCol="0" anchor="t">
            <a:spAutoFit/>
          </a:bodyPr>
          <a:lstStyle/>
          <a:p>
            <a:pPr marL="342900" indent="-342900" algn="l">
              <a:lnSpc>
                <a:spcPts val="3534"/>
              </a:lnSpc>
              <a:buFont typeface="Arial" panose="020B0604020202020204" pitchFamily="34" charset="0"/>
              <a:buChar char="•"/>
            </a:pPr>
            <a:r>
              <a:rPr lang="it-IT" sz="2181"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Ogni intervista è stata condotta da due persone: intervistatore e annotatore. Le domande sono state somministrate tramite dispositivi digitali e app di supporto.</a:t>
            </a:r>
          </a:p>
          <a:p>
            <a:pPr marL="342900" indent="-342900" algn="l">
              <a:lnSpc>
                <a:spcPts val="3534"/>
              </a:lnSpc>
              <a:buFont typeface="Arial" panose="020B0604020202020204" pitchFamily="34" charset="0"/>
              <a:buChar char="•"/>
            </a:pPr>
            <a:r>
              <a:rPr lang="it-IT" sz="2181"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L’annotatore ha registrato l’audio e preso appunti testuali.</a:t>
            </a:r>
          </a:p>
          <a:p>
            <a:pPr marL="342900" indent="-342900" algn="l">
              <a:lnSpc>
                <a:spcPts val="3534"/>
              </a:lnSpc>
              <a:buFont typeface="Arial" panose="020B0604020202020204" pitchFamily="34" charset="0"/>
              <a:buChar char="•"/>
            </a:pPr>
            <a:r>
              <a:rPr lang="it-IT" sz="2181"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Tutti i partecipanti hanno fornito il consenso al trattamento dei dati.</a:t>
            </a:r>
            <a:endParaRPr lang="en-US" sz="22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endParaRPr>
          </a:p>
        </p:txBody>
      </p:sp>
      <p:sp>
        <p:nvSpPr>
          <p:cNvPr id="9" name="Freeform 9"/>
          <p:cNvSpPr/>
          <p:nvPr/>
        </p:nvSpPr>
        <p:spPr>
          <a:xfrm>
            <a:off x="2525894" y="352001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10" name="TextBox 10"/>
          <p:cNvSpPr txBox="1"/>
          <p:nvPr/>
        </p:nvSpPr>
        <p:spPr>
          <a:xfrm>
            <a:off x="2812498" y="379689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01</a:t>
            </a:r>
          </a:p>
        </p:txBody>
      </p:sp>
      <p:sp>
        <p:nvSpPr>
          <p:cNvPr id="11" name="Freeform 11"/>
          <p:cNvSpPr/>
          <p:nvPr/>
        </p:nvSpPr>
        <p:spPr>
          <a:xfrm>
            <a:off x="2525894" y="5951303"/>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12" name="TextBox 12"/>
          <p:cNvSpPr txBox="1"/>
          <p:nvPr/>
        </p:nvSpPr>
        <p:spPr>
          <a:xfrm>
            <a:off x="2812498" y="6228181"/>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02</a:t>
            </a:r>
          </a:p>
        </p:txBody>
      </p:sp>
      <p:sp>
        <p:nvSpPr>
          <p:cNvPr id="13" name="Freeform 13"/>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it-IT"/>
          </a:p>
        </p:txBody>
      </p:sp>
      <p:sp>
        <p:nvSpPr>
          <p:cNvPr id="14" name="TextBox 7">
            <a:extLst>
              <a:ext uri="{FF2B5EF4-FFF2-40B4-BE49-F238E27FC236}">
                <a16:creationId xmlns:a16="http://schemas.microsoft.com/office/drawing/2014/main" id="{488219C8-030A-0232-CBB0-A48956DE843B}"/>
              </a:ext>
            </a:extLst>
          </p:cNvPr>
          <p:cNvSpPr txBox="1"/>
          <p:nvPr/>
        </p:nvSpPr>
        <p:spPr>
          <a:xfrm>
            <a:off x="4742828" y="6026447"/>
            <a:ext cx="10469841" cy="494302"/>
          </a:xfrm>
          <a:prstGeom prst="rect">
            <a:avLst/>
          </a:prstGeom>
        </p:spPr>
        <p:txBody>
          <a:bodyPr lIns="0" tIns="0" rIns="0" bIns="0" rtlCol="0" anchor="t">
            <a:spAutoFit/>
          </a:bodyPr>
          <a:lstStyle/>
          <a:p>
            <a:pPr algn="l">
              <a:lnSpc>
                <a:spcPts val="3534"/>
              </a:lnSpc>
            </a:pPr>
            <a:r>
              <a:rPr lang="en-US" sz="7000" dirty="0">
                <a:solidFill>
                  <a:srgbClr val="FFFFFF"/>
                </a:solidFill>
                <a:effectLst>
                  <a:outerShdw blurRad="38100" dist="38100" dir="2700000" algn="tl">
                    <a:srgbClr val="000000">
                      <a:alpha val="43137"/>
                    </a:srgbClr>
                  </a:outerShdw>
                </a:effectLst>
                <a:latin typeface="Computer Says No" panose="020B0604020202020204" charset="0"/>
                <a:ea typeface="Poppins Light"/>
                <a:cs typeface="Computer Says No" panose="020B0604020202020204" charset="0"/>
                <a:sym typeface="Poppins Light"/>
              </a:rPr>
              <a:t>COME</a:t>
            </a:r>
          </a:p>
        </p:txBody>
      </p:sp>
      <p:sp>
        <p:nvSpPr>
          <p:cNvPr id="17" name="CasellaDiTesto 16">
            <a:extLst>
              <a:ext uri="{FF2B5EF4-FFF2-40B4-BE49-F238E27FC236}">
                <a16:creationId xmlns:a16="http://schemas.microsoft.com/office/drawing/2014/main" id="{9D91B817-2ED2-42AD-15D7-676CB8ADB271}"/>
              </a:ext>
            </a:extLst>
          </p:cNvPr>
          <p:cNvSpPr txBox="1"/>
          <p:nvPr/>
        </p:nvSpPr>
        <p:spPr>
          <a:xfrm>
            <a:off x="4742828" y="3507985"/>
            <a:ext cx="11536470" cy="586635"/>
          </a:xfrm>
          <a:prstGeom prst="rect">
            <a:avLst/>
          </a:prstGeom>
          <a:noFill/>
        </p:spPr>
        <p:txBody>
          <a:bodyPr wrap="square">
            <a:spAutoFit/>
          </a:bodyPr>
          <a:lstStyle/>
          <a:p>
            <a:pPr algn="l">
              <a:lnSpc>
                <a:spcPts val="3534"/>
              </a:lnSpc>
            </a:pPr>
            <a:r>
              <a:rPr lang="en-US" sz="7000" dirty="0">
                <a:solidFill>
                  <a:srgbClr val="FFFFFF"/>
                </a:solidFill>
                <a:effectLst>
                  <a:outerShdw blurRad="38100" dist="38100" dir="2700000" algn="tl">
                    <a:srgbClr val="000000">
                      <a:alpha val="43137"/>
                    </a:srgbClr>
                  </a:outerShdw>
                </a:effectLst>
                <a:latin typeface="Computer Says No" panose="020B0604020202020204" charset="0"/>
                <a:ea typeface="Poppins Light"/>
                <a:cs typeface="Computer Says No" panose="020B0604020202020204" charset="0"/>
                <a:sym typeface="Poppins Light"/>
              </a:rPr>
              <a:t>DOVE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46277"/>
            <a:ext cx="18745200"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3" name="Freeform 3"/>
          <p:cNvSpPr/>
          <p:nvPr/>
        </p:nvSpPr>
        <p:spPr>
          <a:xfrm>
            <a:off x="1074716" y="2553617"/>
            <a:ext cx="1226030" cy="1226030"/>
          </a:xfrm>
          <a:custGeom>
            <a:avLst/>
            <a:gdLst/>
            <a:ahLst/>
            <a:cxnLst/>
            <a:rect l="l" t="t" r="r" b="b"/>
            <a:pathLst>
              <a:path w="1226030" h="1226030">
                <a:moveTo>
                  <a:pt x="0" y="0"/>
                </a:moveTo>
                <a:lnTo>
                  <a:pt x="1226030" y="0"/>
                </a:lnTo>
                <a:lnTo>
                  <a:pt x="1226030" y="1226030"/>
                </a:lnTo>
                <a:lnTo>
                  <a:pt x="0" y="1226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TextBox 4"/>
          <p:cNvSpPr txBox="1"/>
          <p:nvPr/>
        </p:nvSpPr>
        <p:spPr>
          <a:xfrm>
            <a:off x="2362200" y="2481023"/>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400" dirty="0">
                <a:solidFill>
                  <a:schemeClr val="bg1"/>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DOMANDE DI BACKGROUND</a:t>
            </a:r>
          </a:p>
        </p:txBody>
      </p:sp>
      <p:sp>
        <p:nvSpPr>
          <p:cNvPr id="5" name="TextBox 5"/>
          <p:cNvSpPr txBox="1"/>
          <p:nvPr/>
        </p:nvSpPr>
        <p:spPr>
          <a:xfrm>
            <a:off x="2590801" y="3162782"/>
            <a:ext cx="15011400" cy="1165704"/>
          </a:xfrm>
          <a:prstGeom prst="rect">
            <a:avLst/>
          </a:prstGeom>
        </p:spPr>
        <p:txBody>
          <a:bodyPr wrap="square" lIns="0" tIns="0" rIns="0" bIns="0" rtlCol="0" anchor="t">
            <a:spAutoFit/>
          </a:bodyPr>
          <a:lstStyle/>
          <a:p>
            <a:pPr>
              <a:lnSpc>
                <a:spcPts val="3000"/>
              </a:lnSpc>
            </a:pP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Utili</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per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instaurare</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un </a:t>
            </a:r>
            <a:r>
              <a:rPr lang="en-US"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primo </a:t>
            </a:r>
            <a:r>
              <a:rPr lang="en-US" sz="25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rapporto</a:t>
            </a:r>
            <a:r>
              <a:rPr lang="en-US"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con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l'intervistato</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p>
          <a:p>
            <a:pPr>
              <a:lnSpc>
                <a:spcPts val="3000"/>
              </a:lnSpc>
            </a:pP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Le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abbiamo</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progettate</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per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favorire</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risposte</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ampie</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ma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guidate</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evitando</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che</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l'intervistato</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si</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senta</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500" dirty="0" err="1">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spaesato</a:t>
            </a:r>
            <a:r>
              <a:rPr lang="en-US" sz="2500" dirty="0">
                <a:solidFill>
                  <a:schemeClr val="bg1">
                    <a:lumMod val="85000"/>
                  </a:schemeClr>
                </a:solidFill>
                <a:effectLst>
                  <a:outerShdw blurRad="38100" dist="38100" dir="2700000" algn="tl">
                    <a:srgbClr val="000000">
                      <a:alpha val="43137"/>
                    </a:srgbClr>
                  </a:outerShdw>
                </a:effectLst>
                <a:latin typeface="Poppins Light"/>
                <a:ea typeface="Poppins Light"/>
                <a:cs typeface="Poppins Light"/>
                <a:sym typeface="Poppins Light"/>
              </a:rPr>
              <a:t>.</a:t>
            </a:r>
          </a:p>
        </p:txBody>
      </p:sp>
      <p:sp>
        <p:nvSpPr>
          <p:cNvPr id="6" name="TextBox 6"/>
          <p:cNvSpPr txBox="1"/>
          <p:nvPr/>
        </p:nvSpPr>
        <p:spPr>
          <a:xfrm>
            <a:off x="1509036" y="2961447"/>
            <a:ext cx="357389" cy="410369"/>
          </a:xfrm>
          <a:prstGeom prst="rect">
            <a:avLst/>
          </a:prstGeom>
        </p:spPr>
        <p:txBody>
          <a:bodyPr lIns="0" tIns="0" rIns="0" bIns="0" rtlCol="0" anchor="t">
            <a:spAutoFit/>
          </a:bodyPr>
          <a:lstStyle/>
          <a:p>
            <a:pPr marL="0" lvl="0" indent="0" algn="ctr">
              <a:lnSpc>
                <a:spcPts val="3205"/>
              </a:lnSpc>
              <a:spcBef>
                <a:spcPct val="0"/>
              </a:spcBef>
            </a:pPr>
            <a:r>
              <a:rPr lang="en-US" sz="4452" dirty="0">
                <a:solidFill>
                  <a:schemeClr val="bg1"/>
                </a:solidFill>
                <a:latin typeface="Computer Says No"/>
                <a:ea typeface="Computer Says No"/>
                <a:cs typeface="Computer Says No"/>
                <a:sym typeface="Computer Says No"/>
              </a:rPr>
              <a:t>01</a:t>
            </a:r>
          </a:p>
        </p:txBody>
      </p:sp>
      <p:sp>
        <p:nvSpPr>
          <p:cNvPr id="7" name="Freeform 7"/>
          <p:cNvSpPr/>
          <p:nvPr/>
        </p:nvSpPr>
        <p:spPr>
          <a:xfrm>
            <a:off x="1075295" y="5688393"/>
            <a:ext cx="1225452" cy="1225452"/>
          </a:xfrm>
          <a:custGeom>
            <a:avLst/>
            <a:gdLst/>
            <a:ahLst/>
            <a:cxnLst/>
            <a:rect l="l" t="t" r="r" b="b"/>
            <a:pathLst>
              <a:path w="1225452" h="1225452">
                <a:moveTo>
                  <a:pt x="0" y="0"/>
                </a:moveTo>
                <a:lnTo>
                  <a:pt x="1225452" y="0"/>
                </a:lnTo>
                <a:lnTo>
                  <a:pt x="1225452" y="1225453"/>
                </a:lnTo>
                <a:lnTo>
                  <a:pt x="0" y="1225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8" name="TextBox 8"/>
          <p:cNvSpPr txBox="1"/>
          <p:nvPr/>
        </p:nvSpPr>
        <p:spPr>
          <a:xfrm>
            <a:off x="2366264" y="5634269"/>
            <a:ext cx="10477646" cy="461665"/>
          </a:xfrm>
          <a:prstGeom prst="rect">
            <a:avLst/>
          </a:prstGeom>
        </p:spPr>
        <p:txBody>
          <a:bodyPr wrap="square" lIns="0" tIns="0" rIns="0" bIns="0" rtlCol="0" anchor="t">
            <a:spAutoFit/>
          </a:bodyPr>
          <a:lstStyle/>
          <a:p>
            <a:pPr marL="0" lvl="0" indent="0" algn="l">
              <a:lnSpc>
                <a:spcPts val="3600"/>
              </a:lnSpc>
              <a:spcBef>
                <a:spcPct val="0"/>
              </a:spcBef>
            </a:pPr>
            <a:r>
              <a:rPr lang="en-US" sz="4400" dirty="0">
                <a:solidFill>
                  <a:schemeClr val="bg1"/>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DOMANDE DI APPROFONDIMENTO </a:t>
            </a:r>
          </a:p>
        </p:txBody>
      </p:sp>
      <p:sp>
        <p:nvSpPr>
          <p:cNvPr id="9" name="TextBox 9"/>
          <p:cNvSpPr txBox="1"/>
          <p:nvPr/>
        </p:nvSpPr>
        <p:spPr>
          <a:xfrm>
            <a:off x="1509410" y="6095934"/>
            <a:ext cx="357221" cy="410369"/>
          </a:xfrm>
          <a:prstGeom prst="rect">
            <a:avLst/>
          </a:prstGeom>
        </p:spPr>
        <p:txBody>
          <a:bodyPr lIns="0" tIns="0" rIns="0" bIns="0" rtlCol="0" anchor="t">
            <a:spAutoFit/>
          </a:bodyPr>
          <a:lstStyle/>
          <a:p>
            <a:pPr marL="0" lvl="0" indent="0" algn="ctr">
              <a:lnSpc>
                <a:spcPts val="3204"/>
              </a:lnSpc>
              <a:spcBef>
                <a:spcPct val="0"/>
              </a:spcBef>
            </a:pPr>
            <a:r>
              <a:rPr lang="en-US" sz="4450" dirty="0">
                <a:solidFill>
                  <a:schemeClr val="bg1"/>
                </a:solidFill>
                <a:latin typeface="Computer Says No"/>
                <a:ea typeface="Computer Says No"/>
                <a:cs typeface="Computer Says No"/>
                <a:sym typeface="Computer Says No"/>
              </a:rPr>
              <a:t>02</a:t>
            </a:r>
          </a:p>
        </p:txBody>
      </p:sp>
      <p:sp>
        <p:nvSpPr>
          <p:cNvPr id="10" name="TextBox 10"/>
          <p:cNvSpPr txBox="1"/>
          <p:nvPr/>
        </p:nvSpPr>
        <p:spPr>
          <a:xfrm>
            <a:off x="2590801" y="6301118"/>
            <a:ext cx="14187790" cy="3077766"/>
          </a:xfrm>
          <a:prstGeom prst="rect">
            <a:avLst/>
          </a:prstGeom>
        </p:spPr>
        <p:txBody>
          <a:bodyPr wrap="square" lIns="0" tIns="0" rIns="0" bIns="0" rtlCol="0" anchor="t">
            <a:spAutoFit/>
          </a:bodyPr>
          <a:lstStyle/>
          <a:p>
            <a:pPr algn="l">
              <a:lnSpc>
                <a:spcPts val="3000"/>
              </a:lnSpc>
            </a:pPr>
            <a:r>
              <a:rPr lang="it-IT"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In questa parte del progetto ci siamo concentrati sulle interviste, approfondendo come gli studenti </a:t>
            </a:r>
            <a:r>
              <a:rPr lang="it-IT" sz="25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vivono e organizzano lo studio</a:t>
            </a:r>
            <a:r>
              <a:rPr lang="it-IT"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I principali temi affrontati sono:</a:t>
            </a:r>
          </a:p>
          <a:p>
            <a:pPr algn="l">
              <a:lnSpc>
                <a:spcPts val="3000"/>
              </a:lnSpc>
            </a:pPr>
            <a:endParaRPr lang="it-IT"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endParaRPr>
          </a:p>
          <a:p>
            <a:pPr marL="457200" indent="-457200" algn="l">
              <a:lnSpc>
                <a:spcPts val="3000"/>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Organizzazione e metodo di studio: </a:t>
            </a:r>
            <a:r>
              <a:rPr lang="it-IT"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gestione del tempo, strategie e difficoltà.</a:t>
            </a:r>
          </a:p>
          <a:p>
            <a:pPr marL="457200" indent="-457200" algn="l">
              <a:lnSpc>
                <a:spcPts val="3000"/>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endParaRPr>
          </a:p>
          <a:p>
            <a:pPr marL="457200" indent="-457200" algn="l">
              <a:lnSpc>
                <a:spcPts val="3000"/>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Transizione tra cicli di studi: </a:t>
            </a:r>
            <a:r>
              <a:rPr lang="it-IT"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adattamento ai cambiamenti e nuovi metodi.</a:t>
            </a:r>
          </a:p>
          <a:p>
            <a:pPr marL="457200" indent="-457200" algn="l">
              <a:lnSpc>
                <a:spcPts val="3000"/>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endParaRPr>
          </a:p>
          <a:p>
            <a:pPr marL="457200" indent="-457200" algn="l">
              <a:lnSpc>
                <a:spcPts val="3000"/>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Uso del digitale: </a:t>
            </a:r>
            <a:r>
              <a:rPr lang="it-IT"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tecnologia come supporto ma anche fonte di distrazione.</a:t>
            </a:r>
            <a:endParaRPr lang="en-US" sz="25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endParaRPr>
          </a:p>
        </p:txBody>
      </p:sp>
      <p:sp>
        <p:nvSpPr>
          <p:cNvPr id="16" name="TextBox 16"/>
          <p:cNvSpPr txBox="1"/>
          <p:nvPr/>
        </p:nvSpPr>
        <p:spPr>
          <a:xfrm>
            <a:off x="1543050" y="1056688"/>
            <a:ext cx="15201900" cy="637419"/>
          </a:xfrm>
          <a:prstGeom prst="rect">
            <a:avLst/>
          </a:prstGeom>
        </p:spPr>
        <p:txBody>
          <a:bodyPr wrap="square" lIns="0" tIns="0" rIns="0" bIns="0" rtlCol="0" anchor="t">
            <a:spAutoFit/>
          </a:bodyPr>
          <a:lstStyle/>
          <a:p>
            <a:pPr marL="0" lvl="0" indent="0" algn="ctr">
              <a:lnSpc>
                <a:spcPts val="3716"/>
              </a:lnSpc>
              <a:spcBef>
                <a:spcPct val="0"/>
              </a:spcBef>
            </a:pPr>
            <a:r>
              <a:rPr lang="en-US" sz="125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ORGANIZZAZIONE DELL’INTERVISTA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2B154-D0C1-921F-37BF-F1C1DFCC40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B17C27-E185-1801-4C1B-180797374AF7}"/>
              </a:ext>
            </a:extLst>
          </p:cNvPr>
          <p:cNvSpPr/>
          <p:nvPr/>
        </p:nvSpPr>
        <p:spPr>
          <a:xfrm>
            <a:off x="-152400" y="-114300"/>
            <a:ext cx="18745200"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11" name="Freeform 11">
            <a:extLst>
              <a:ext uri="{FF2B5EF4-FFF2-40B4-BE49-F238E27FC236}">
                <a16:creationId xmlns:a16="http://schemas.microsoft.com/office/drawing/2014/main" id="{ABCE6F7D-975E-BC50-DD96-0BD7BC595971}"/>
              </a:ext>
            </a:extLst>
          </p:cNvPr>
          <p:cNvSpPr/>
          <p:nvPr/>
        </p:nvSpPr>
        <p:spPr>
          <a:xfrm>
            <a:off x="401830" y="2822153"/>
            <a:ext cx="1226030" cy="1226030"/>
          </a:xfrm>
          <a:custGeom>
            <a:avLst/>
            <a:gdLst/>
            <a:ahLst/>
            <a:cxnLst/>
            <a:rect l="l" t="t" r="r" b="b"/>
            <a:pathLst>
              <a:path w="1226030" h="1226030">
                <a:moveTo>
                  <a:pt x="0" y="0"/>
                </a:moveTo>
                <a:lnTo>
                  <a:pt x="1226030" y="0"/>
                </a:lnTo>
                <a:lnTo>
                  <a:pt x="1226030" y="1226029"/>
                </a:lnTo>
                <a:lnTo>
                  <a:pt x="0" y="122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12" name="TextBox 12">
            <a:extLst>
              <a:ext uri="{FF2B5EF4-FFF2-40B4-BE49-F238E27FC236}">
                <a16:creationId xmlns:a16="http://schemas.microsoft.com/office/drawing/2014/main" id="{AADFEE57-B5B4-2582-5959-B470BDC9AC28}"/>
              </a:ext>
            </a:extLst>
          </p:cNvPr>
          <p:cNvSpPr txBox="1"/>
          <p:nvPr/>
        </p:nvSpPr>
        <p:spPr>
          <a:xfrm>
            <a:off x="836150" y="3229983"/>
            <a:ext cx="357389" cy="410369"/>
          </a:xfrm>
          <a:prstGeom prst="rect">
            <a:avLst/>
          </a:prstGeom>
        </p:spPr>
        <p:txBody>
          <a:bodyPr lIns="0" tIns="0" rIns="0" bIns="0" rtlCol="0" anchor="t">
            <a:spAutoFit/>
          </a:bodyPr>
          <a:lstStyle/>
          <a:p>
            <a:pPr marL="0" lvl="0" indent="0" algn="ctr">
              <a:lnSpc>
                <a:spcPts val="3205"/>
              </a:lnSpc>
              <a:spcBef>
                <a:spcPct val="0"/>
              </a:spcBef>
            </a:pPr>
            <a:r>
              <a:rPr lang="en-US" sz="4452" dirty="0">
                <a:solidFill>
                  <a:schemeClr val="bg1"/>
                </a:solidFill>
                <a:latin typeface="Computer Says No"/>
                <a:ea typeface="Computer Says No"/>
                <a:cs typeface="Computer Says No"/>
                <a:sym typeface="Computer Says No"/>
              </a:rPr>
              <a:t>03</a:t>
            </a:r>
          </a:p>
        </p:txBody>
      </p:sp>
      <p:sp>
        <p:nvSpPr>
          <p:cNvPr id="13" name="TextBox 13">
            <a:extLst>
              <a:ext uri="{FF2B5EF4-FFF2-40B4-BE49-F238E27FC236}">
                <a16:creationId xmlns:a16="http://schemas.microsoft.com/office/drawing/2014/main" id="{933E63BD-ACA8-4741-1ACE-2E29FFED48E2}"/>
              </a:ext>
            </a:extLst>
          </p:cNvPr>
          <p:cNvSpPr txBox="1"/>
          <p:nvPr/>
        </p:nvSpPr>
        <p:spPr>
          <a:xfrm>
            <a:off x="1630990" y="2768318"/>
            <a:ext cx="7284409" cy="461858"/>
          </a:xfrm>
          <a:prstGeom prst="rect">
            <a:avLst/>
          </a:prstGeom>
        </p:spPr>
        <p:txBody>
          <a:bodyPr wrap="square" lIns="0" tIns="0" rIns="0" bIns="0" rtlCol="0" anchor="t">
            <a:spAutoFit/>
          </a:bodyPr>
          <a:lstStyle/>
          <a:p>
            <a:pPr marL="0" lvl="0" indent="0" algn="l">
              <a:lnSpc>
                <a:spcPts val="3600"/>
              </a:lnSpc>
              <a:spcBef>
                <a:spcPct val="0"/>
              </a:spcBef>
            </a:pPr>
            <a:r>
              <a:rPr lang="en-US" sz="4400" dirty="0">
                <a:solidFill>
                  <a:schemeClr val="bg1"/>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DOMANDE PERSONALI</a:t>
            </a:r>
          </a:p>
        </p:txBody>
      </p:sp>
      <p:sp>
        <p:nvSpPr>
          <p:cNvPr id="14" name="TextBox 14">
            <a:extLst>
              <a:ext uri="{FF2B5EF4-FFF2-40B4-BE49-F238E27FC236}">
                <a16:creationId xmlns:a16="http://schemas.microsoft.com/office/drawing/2014/main" id="{8EF6B4FB-FB7E-7366-233C-522732359E2D}"/>
              </a:ext>
            </a:extLst>
          </p:cNvPr>
          <p:cNvSpPr txBox="1"/>
          <p:nvPr/>
        </p:nvSpPr>
        <p:spPr>
          <a:xfrm>
            <a:off x="1828800" y="3640352"/>
            <a:ext cx="15380052" cy="1154162"/>
          </a:xfrm>
          <a:prstGeom prst="rect">
            <a:avLst/>
          </a:prstGeom>
        </p:spPr>
        <p:txBody>
          <a:bodyPr wrap="square" lIns="0" tIns="0" rIns="0" bIns="0" rtlCol="0" anchor="t">
            <a:spAutoFit/>
          </a:bodyPr>
          <a:lstStyle/>
          <a:p>
            <a:pPr>
              <a:lnSpc>
                <a:spcPts val="3000"/>
              </a:lnSpc>
              <a:spcBef>
                <a:spcPts val="15000"/>
              </a:spcBef>
              <a:spcAft>
                <a:spcPts val="12600"/>
              </a:spcAft>
            </a:pPr>
            <a:r>
              <a:rPr lang="en-US" sz="2700" dirty="0" err="1">
                <a:solidFill>
                  <a:schemeClr val="bg1">
                    <a:lumMod val="75000"/>
                  </a:schemeClr>
                </a:solidFill>
                <a:latin typeface="Poppins Light"/>
                <a:ea typeface="Poppins Light"/>
                <a:cs typeface="Poppins Light"/>
                <a:sym typeface="Poppins Light"/>
              </a:rPr>
              <a:t>Abbiamo</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concluso</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l'intervista</a:t>
            </a:r>
            <a:r>
              <a:rPr lang="en-US" sz="2700" dirty="0">
                <a:solidFill>
                  <a:schemeClr val="bg1">
                    <a:lumMod val="75000"/>
                  </a:schemeClr>
                </a:solidFill>
                <a:latin typeface="Poppins Light"/>
                <a:ea typeface="Poppins Light"/>
                <a:cs typeface="Poppins Light"/>
                <a:sym typeface="Poppins Light"/>
              </a:rPr>
              <a:t> con </a:t>
            </a:r>
            <a:r>
              <a:rPr lang="en-US" sz="2700" dirty="0" err="1">
                <a:solidFill>
                  <a:schemeClr val="bg1">
                    <a:lumMod val="75000"/>
                  </a:schemeClr>
                </a:solidFill>
                <a:latin typeface="Poppins Light"/>
                <a:ea typeface="Poppins Light"/>
                <a:cs typeface="Poppins Light"/>
                <a:sym typeface="Poppins Light"/>
              </a:rPr>
              <a:t>riflessioni</a:t>
            </a:r>
            <a:r>
              <a:rPr lang="en-US" sz="2700" dirty="0">
                <a:solidFill>
                  <a:schemeClr val="bg1">
                    <a:lumMod val="75000"/>
                  </a:schemeClr>
                </a:solidFill>
                <a:latin typeface="Poppins Light"/>
                <a:ea typeface="Poppins Light"/>
                <a:cs typeface="Poppins Light"/>
                <a:sym typeface="Poppins Light"/>
              </a:rPr>
              <a:t> di </a:t>
            </a:r>
            <a:r>
              <a:rPr lang="en-US" sz="2700" dirty="0" err="1">
                <a:solidFill>
                  <a:schemeClr val="bg1">
                    <a:lumMod val="75000"/>
                  </a:schemeClr>
                </a:solidFill>
                <a:latin typeface="Poppins Light"/>
                <a:ea typeface="Poppins Light"/>
                <a:cs typeface="Poppins Light"/>
                <a:sym typeface="Poppins Light"/>
              </a:rPr>
              <a:t>tipo</a:t>
            </a:r>
            <a:r>
              <a:rPr lang="en-US" sz="2700" dirty="0">
                <a:solidFill>
                  <a:schemeClr val="bg1">
                    <a:lumMod val="75000"/>
                  </a:schemeClr>
                </a:solidFill>
                <a:latin typeface="Poppins Light"/>
                <a:ea typeface="Poppins Light"/>
                <a:cs typeface="Poppins Light"/>
                <a:sym typeface="Poppins Light"/>
              </a:rPr>
              <a:t> </a:t>
            </a:r>
            <a:r>
              <a:rPr lang="en-US" sz="2700" b="1" dirty="0" err="1">
                <a:solidFill>
                  <a:schemeClr val="bg1"/>
                </a:solidFill>
                <a:latin typeface="Poppins Light"/>
                <a:ea typeface="Poppins Light"/>
                <a:cs typeface="Poppins Light"/>
                <a:sym typeface="Poppins Light"/>
              </a:rPr>
              <a:t>motivazionale</a:t>
            </a:r>
            <a:r>
              <a:rPr lang="en-US" sz="2700" dirty="0">
                <a:solidFill>
                  <a:schemeClr val="bg1">
                    <a:lumMod val="75000"/>
                  </a:schemeClr>
                </a:solidFill>
                <a:latin typeface="Poppins Light"/>
                <a:ea typeface="Poppins Light"/>
                <a:cs typeface="Poppins Light"/>
                <a:sym typeface="Poppins Light"/>
              </a:rPr>
              <a:t>, per </a:t>
            </a:r>
            <a:r>
              <a:rPr lang="en-US" sz="2700" dirty="0" err="1">
                <a:solidFill>
                  <a:schemeClr val="bg1">
                    <a:lumMod val="75000"/>
                  </a:schemeClr>
                </a:solidFill>
                <a:latin typeface="Poppins Light"/>
                <a:ea typeface="Poppins Light"/>
                <a:cs typeface="Poppins Light"/>
                <a:sym typeface="Poppins Light"/>
              </a:rPr>
              <a:t>comprendere</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cosa</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spinge</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gli</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studenti</a:t>
            </a:r>
            <a:r>
              <a:rPr lang="en-US" sz="2700" dirty="0">
                <a:solidFill>
                  <a:schemeClr val="bg1">
                    <a:lumMod val="75000"/>
                  </a:schemeClr>
                </a:solidFill>
                <a:latin typeface="Poppins Light"/>
                <a:ea typeface="Poppins Light"/>
                <a:cs typeface="Poppins Light"/>
                <a:sym typeface="Poppins Light"/>
              </a:rPr>
              <a:t> a </a:t>
            </a:r>
            <a:r>
              <a:rPr lang="en-US" sz="2700" dirty="0" err="1">
                <a:solidFill>
                  <a:schemeClr val="bg1">
                    <a:lumMod val="75000"/>
                  </a:schemeClr>
                </a:solidFill>
                <a:latin typeface="Poppins Light"/>
                <a:ea typeface="Poppins Light"/>
                <a:cs typeface="Poppins Light"/>
                <a:sym typeface="Poppins Light"/>
              </a:rPr>
              <a:t>studiare</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cosa</a:t>
            </a:r>
            <a:r>
              <a:rPr lang="en-US" sz="2700" dirty="0">
                <a:solidFill>
                  <a:schemeClr val="bg1">
                    <a:lumMod val="75000"/>
                  </a:schemeClr>
                </a:solidFill>
                <a:latin typeface="Poppins Light"/>
                <a:ea typeface="Poppins Light"/>
                <a:cs typeface="Poppins Light"/>
                <a:sym typeface="Poppins Light"/>
              </a:rPr>
              <a:t> il </a:t>
            </a:r>
            <a:r>
              <a:rPr lang="en-US" sz="2700" dirty="0" err="1">
                <a:solidFill>
                  <a:schemeClr val="bg1">
                    <a:lumMod val="75000"/>
                  </a:schemeClr>
                </a:solidFill>
                <a:latin typeface="Poppins Light"/>
                <a:ea typeface="Poppins Light"/>
                <a:cs typeface="Poppins Light"/>
                <a:sym typeface="Poppins Light"/>
              </a:rPr>
              <a:t>grattica</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che</a:t>
            </a:r>
            <a:r>
              <a:rPr lang="en-US" sz="2700" dirty="0">
                <a:solidFill>
                  <a:schemeClr val="bg1">
                    <a:lumMod val="75000"/>
                  </a:schemeClr>
                </a:solidFill>
                <a:latin typeface="Poppins Light"/>
                <a:ea typeface="Poppins Light"/>
                <a:cs typeface="Poppins Light"/>
                <a:sym typeface="Poppins Light"/>
              </a:rPr>
              <a:t> </a:t>
            </a:r>
            <a:r>
              <a:rPr lang="en-US" sz="2700" b="1" dirty="0" err="1">
                <a:solidFill>
                  <a:schemeClr val="bg1"/>
                </a:solidFill>
                <a:latin typeface="Poppins Light"/>
                <a:ea typeface="Poppins Light"/>
                <a:cs typeface="Poppins Light"/>
                <a:sym typeface="Poppins Light"/>
              </a:rPr>
              <a:t>Importanza</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duribuiscono</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allo</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stualo</a:t>
            </a:r>
            <a:r>
              <a:rPr lang="en-US" sz="2700" dirty="0">
                <a:solidFill>
                  <a:schemeClr val="bg1">
                    <a:lumMod val="75000"/>
                  </a:schemeClr>
                </a:solidFill>
                <a:latin typeface="Poppins Light"/>
                <a:ea typeface="Poppins Light"/>
                <a:cs typeface="Poppins Light"/>
                <a:sym typeface="Poppins Light"/>
              </a:rPr>
              <a:t> e se </a:t>
            </a:r>
            <a:r>
              <a:rPr lang="en-US" sz="2700" dirty="0" err="1">
                <a:solidFill>
                  <a:schemeClr val="bg1">
                    <a:lumMod val="75000"/>
                  </a:schemeClr>
                </a:solidFill>
                <a:latin typeface="Poppins Light"/>
                <a:ea typeface="Poppins Light"/>
                <a:cs typeface="Poppins Light"/>
                <a:sym typeface="Poppins Light"/>
              </a:rPr>
              <a:t>vivono</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questo</a:t>
            </a:r>
            <a:r>
              <a:rPr lang="en-US" sz="2700" dirty="0">
                <a:solidFill>
                  <a:schemeClr val="bg1">
                    <a:lumMod val="75000"/>
                  </a:schemeClr>
                </a:solidFill>
                <a:latin typeface="Poppins Light"/>
                <a:ea typeface="Poppins Light"/>
                <a:cs typeface="Poppins Light"/>
                <a:sym typeface="Poppins Light"/>
              </a:rPr>
              <a:t> </a:t>
            </a:r>
            <a:r>
              <a:rPr lang="en-US" sz="2700" dirty="0" err="1">
                <a:solidFill>
                  <a:schemeClr val="bg1">
                    <a:lumMod val="75000"/>
                  </a:schemeClr>
                </a:solidFill>
                <a:latin typeface="Poppins Light"/>
                <a:ea typeface="Poppins Light"/>
                <a:cs typeface="Poppins Light"/>
                <a:sym typeface="Poppins Light"/>
              </a:rPr>
              <a:t>rapporto</a:t>
            </a:r>
            <a:r>
              <a:rPr lang="en-US" sz="2700" dirty="0">
                <a:solidFill>
                  <a:schemeClr val="bg1">
                    <a:lumMod val="75000"/>
                  </a:schemeClr>
                </a:solidFill>
                <a:latin typeface="Poppins Light"/>
                <a:ea typeface="Poppins Light"/>
                <a:cs typeface="Poppins Light"/>
                <a:sym typeface="Poppins Light"/>
              </a:rPr>
              <a:t> in modo </a:t>
            </a:r>
            <a:r>
              <a:rPr lang="en-US" sz="2700" dirty="0" err="1">
                <a:solidFill>
                  <a:schemeClr val="bg1">
                    <a:lumMod val="75000"/>
                  </a:schemeClr>
                </a:solidFill>
                <a:latin typeface="Poppins Light"/>
                <a:ea typeface="Poppins Light"/>
                <a:cs typeface="Poppins Light"/>
                <a:sym typeface="Poppins Light"/>
              </a:rPr>
              <a:t>sereno</a:t>
            </a:r>
            <a:r>
              <a:rPr lang="en-US" sz="2700" dirty="0">
                <a:solidFill>
                  <a:schemeClr val="bg1">
                    <a:lumMod val="75000"/>
                  </a:schemeClr>
                </a:solidFill>
                <a:latin typeface="Poppins Light"/>
                <a:ea typeface="Poppins Light"/>
                <a:cs typeface="Poppins Light"/>
                <a:sym typeface="Poppins Light"/>
              </a:rPr>
              <a:t> o </a:t>
            </a:r>
            <a:r>
              <a:rPr lang="en-US" sz="2700" dirty="0" err="1">
                <a:solidFill>
                  <a:schemeClr val="bg1">
                    <a:lumMod val="75000"/>
                  </a:schemeClr>
                </a:solidFill>
                <a:latin typeface="Poppins Light"/>
                <a:ea typeface="Poppins Light"/>
                <a:cs typeface="Poppins Light"/>
                <a:sym typeface="Poppins Light"/>
              </a:rPr>
              <a:t>contittuale</a:t>
            </a:r>
            <a:r>
              <a:rPr lang="en-US" sz="2700" dirty="0">
                <a:solidFill>
                  <a:schemeClr val="bg1">
                    <a:lumMod val="75000"/>
                  </a:schemeClr>
                </a:solidFill>
                <a:latin typeface="Poppins Light"/>
                <a:ea typeface="Poppins Light"/>
                <a:cs typeface="Poppins Light"/>
                <a:sym typeface="Poppins Light"/>
              </a:rPr>
              <a:t>.</a:t>
            </a:r>
          </a:p>
        </p:txBody>
      </p:sp>
      <p:sp>
        <p:nvSpPr>
          <p:cNvPr id="16" name="TextBox 16">
            <a:extLst>
              <a:ext uri="{FF2B5EF4-FFF2-40B4-BE49-F238E27FC236}">
                <a16:creationId xmlns:a16="http://schemas.microsoft.com/office/drawing/2014/main" id="{89F2B7E1-B16D-0994-CB78-DDE1DC596B2B}"/>
              </a:ext>
            </a:extLst>
          </p:cNvPr>
          <p:cNvSpPr txBox="1"/>
          <p:nvPr/>
        </p:nvSpPr>
        <p:spPr>
          <a:xfrm>
            <a:off x="886863" y="1159001"/>
            <a:ext cx="15636014" cy="637419"/>
          </a:xfrm>
          <a:prstGeom prst="rect">
            <a:avLst/>
          </a:prstGeom>
        </p:spPr>
        <p:txBody>
          <a:bodyPr wrap="square" lIns="0" tIns="0" rIns="0" bIns="0" rtlCol="0" anchor="t">
            <a:spAutoFit/>
          </a:bodyPr>
          <a:lstStyle/>
          <a:p>
            <a:pPr marL="0" lvl="0" indent="0" algn="ctr">
              <a:lnSpc>
                <a:spcPts val="3716"/>
              </a:lnSpc>
              <a:spcBef>
                <a:spcPct val="0"/>
              </a:spcBef>
            </a:pPr>
            <a:r>
              <a:rPr lang="en-US" sz="125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ORGANIZZAZIONE DELL’INTERVISTA</a:t>
            </a:r>
          </a:p>
        </p:txBody>
      </p:sp>
      <p:sp>
        <p:nvSpPr>
          <p:cNvPr id="17" name="TextBox 14">
            <a:extLst>
              <a:ext uri="{FF2B5EF4-FFF2-40B4-BE49-F238E27FC236}">
                <a16:creationId xmlns:a16="http://schemas.microsoft.com/office/drawing/2014/main" id="{DC1049A2-BC0C-6A00-9F94-1879F7CA5482}"/>
              </a:ext>
            </a:extLst>
          </p:cNvPr>
          <p:cNvSpPr txBox="1"/>
          <p:nvPr/>
        </p:nvSpPr>
        <p:spPr>
          <a:xfrm>
            <a:off x="1627860" y="5709918"/>
            <a:ext cx="15380052" cy="2693814"/>
          </a:xfrm>
          <a:prstGeom prst="rect">
            <a:avLst/>
          </a:prstGeom>
        </p:spPr>
        <p:txBody>
          <a:bodyPr wrap="square" lIns="0" tIns="0" rIns="0" bIns="0" rtlCol="0" anchor="t">
            <a:spAutoFit/>
          </a:bodyPr>
          <a:lstStyle/>
          <a:p>
            <a:pPr marL="342900" indent="-342900">
              <a:lnSpc>
                <a:spcPts val="3000"/>
              </a:lnSpc>
              <a:buFont typeface="Arial" panose="020B0604020202020204" pitchFamily="34" charset="0"/>
              <a:buChar char="•"/>
            </a:pPr>
            <a:r>
              <a:rPr lang="it-IT" sz="2700" dirty="0">
                <a:solidFill>
                  <a:schemeClr val="bg1">
                    <a:lumMod val="75000"/>
                  </a:schemeClr>
                </a:solidFill>
                <a:latin typeface="Poppins Light"/>
                <a:ea typeface="Poppins Light"/>
                <a:cs typeface="Poppins Light"/>
                <a:sym typeface="Poppins Light"/>
              </a:rPr>
              <a:t>Le domande agli utenti esperti (professore e psicologa) </a:t>
            </a:r>
            <a:r>
              <a:rPr lang="it-IT" sz="2700" b="1" dirty="0">
                <a:solidFill>
                  <a:schemeClr val="bg1"/>
                </a:solidFill>
                <a:latin typeface="Poppins Light"/>
                <a:ea typeface="Poppins Light"/>
                <a:cs typeface="Poppins Light"/>
                <a:sym typeface="Poppins Light"/>
              </a:rPr>
              <a:t>sono state adattate </a:t>
            </a:r>
            <a:r>
              <a:rPr lang="it-IT" sz="2700" dirty="0">
                <a:solidFill>
                  <a:schemeClr val="bg1">
                    <a:lumMod val="75000"/>
                  </a:schemeClr>
                </a:solidFill>
                <a:latin typeface="Poppins Light"/>
                <a:ea typeface="Poppins Light"/>
                <a:cs typeface="Poppins Light"/>
                <a:sym typeface="Poppins Light"/>
              </a:rPr>
              <a:t>rispetto a quelle degli studenti.</a:t>
            </a:r>
          </a:p>
          <a:p>
            <a:pPr marL="342900" indent="-342900">
              <a:lnSpc>
                <a:spcPts val="3000"/>
              </a:lnSpc>
              <a:buFont typeface="Arial" panose="020B0604020202020204" pitchFamily="34" charset="0"/>
              <a:buChar char="•"/>
            </a:pPr>
            <a:endParaRPr lang="it-IT" sz="2700" dirty="0">
              <a:solidFill>
                <a:schemeClr val="bg1">
                  <a:lumMod val="75000"/>
                </a:schemeClr>
              </a:solidFill>
              <a:latin typeface="Poppins Light"/>
              <a:ea typeface="Poppins Light"/>
              <a:cs typeface="Poppins Light"/>
              <a:sym typeface="Poppins Light"/>
            </a:endParaRPr>
          </a:p>
          <a:p>
            <a:pPr marL="342900" indent="-342900">
              <a:lnSpc>
                <a:spcPts val="3000"/>
              </a:lnSpc>
              <a:buFont typeface="Arial" panose="020B0604020202020204" pitchFamily="34" charset="0"/>
              <a:buChar char="•"/>
            </a:pPr>
            <a:r>
              <a:rPr lang="it-IT" sz="2700" dirty="0">
                <a:solidFill>
                  <a:schemeClr val="bg1">
                    <a:lumMod val="75000"/>
                  </a:schemeClr>
                </a:solidFill>
                <a:latin typeface="Poppins Light"/>
                <a:ea typeface="Poppins Light"/>
                <a:cs typeface="Poppins Light"/>
                <a:sym typeface="Poppins Light"/>
              </a:rPr>
              <a:t>L’obiettivo era </a:t>
            </a:r>
            <a:r>
              <a:rPr lang="it-IT" sz="27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approfondire</a:t>
            </a:r>
            <a:r>
              <a:rPr lang="it-IT" sz="2700" dirty="0">
                <a:solidFill>
                  <a:schemeClr val="bg1">
                    <a:lumMod val="75000"/>
                  </a:schemeClr>
                </a:solidFill>
                <a:latin typeface="Poppins Light"/>
                <a:ea typeface="Poppins Light"/>
                <a:cs typeface="Poppins Light"/>
                <a:sym typeface="Poppins Light"/>
              </a:rPr>
              <a:t> aspetti più riflessivi e professionali sul metodo di studio.</a:t>
            </a:r>
          </a:p>
          <a:p>
            <a:pPr marL="342900" indent="-342900">
              <a:lnSpc>
                <a:spcPts val="3000"/>
              </a:lnSpc>
              <a:buFont typeface="Arial" panose="020B0604020202020204" pitchFamily="34" charset="0"/>
              <a:buChar char="•"/>
            </a:pPr>
            <a:endParaRPr lang="it-IT" sz="2700" dirty="0">
              <a:solidFill>
                <a:schemeClr val="bg1">
                  <a:lumMod val="75000"/>
                </a:schemeClr>
              </a:solidFill>
              <a:latin typeface="Poppins Light"/>
              <a:ea typeface="Poppins Light"/>
              <a:cs typeface="Poppins Light"/>
              <a:sym typeface="Poppins Light"/>
            </a:endParaRPr>
          </a:p>
          <a:p>
            <a:pPr marL="342900" indent="-342900">
              <a:lnSpc>
                <a:spcPts val="3000"/>
              </a:lnSpc>
              <a:buFont typeface="Arial" panose="020B0604020202020204" pitchFamily="34" charset="0"/>
              <a:buChar char="•"/>
            </a:pPr>
            <a:r>
              <a:rPr lang="it-IT" sz="2700" dirty="0">
                <a:solidFill>
                  <a:schemeClr val="bg1">
                    <a:lumMod val="75000"/>
                  </a:schemeClr>
                </a:solidFill>
                <a:latin typeface="Poppins Light"/>
                <a:ea typeface="Poppins Light"/>
                <a:cs typeface="Poppins Light"/>
                <a:sym typeface="Poppins Light"/>
              </a:rPr>
              <a:t>Le dieci domande presentate </a:t>
            </a:r>
            <a:r>
              <a:rPr lang="it-IT" sz="2700" dirty="0">
                <a:solidFill>
                  <a:srgbClr val="BFBFBF"/>
                </a:solidFill>
                <a:latin typeface="Poppins Light"/>
                <a:ea typeface="Poppins Light"/>
                <a:cs typeface="Poppins Light"/>
                <a:sym typeface="Poppins Light"/>
              </a:rPr>
              <a:t>sono una</a:t>
            </a:r>
            <a:r>
              <a:rPr lang="it-IT" sz="2700" b="1" dirty="0">
                <a:solidFill>
                  <a:schemeClr val="bg1"/>
                </a:solidFill>
                <a:latin typeface="Poppins Light"/>
                <a:ea typeface="Poppins Light"/>
                <a:cs typeface="Poppins Light"/>
                <a:sym typeface="Poppins Light"/>
              </a:rPr>
              <a:t> rielaborazione dei questionari originali</a:t>
            </a:r>
            <a:r>
              <a:rPr lang="it-IT" sz="2700" dirty="0">
                <a:solidFill>
                  <a:schemeClr val="bg1">
                    <a:lumMod val="75000"/>
                  </a:schemeClr>
                </a:solidFill>
                <a:latin typeface="Poppins Light"/>
                <a:ea typeface="Poppins Light"/>
                <a:cs typeface="Poppins Light"/>
                <a:sym typeface="Poppins Light"/>
              </a:rPr>
              <a:t>, pensata per offrire un confronto omogeneo tra i diversi punti di vista.</a:t>
            </a:r>
            <a:endParaRPr lang="en-US" sz="2700" dirty="0">
              <a:solidFill>
                <a:schemeClr val="bg1">
                  <a:lumMod val="75000"/>
                </a:schemeClr>
              </a:solidFill>
              <a:latin typeface="Poppins Light"/>
              <a:ea typeface="Poppins Light"/>
              <a:cs typeface="Poppins Light"/>
              <a:sym typeface="Poppins Light"/>
            </a:endParaRPr>
          </a:p>
        </p:txBody>
      </p:sp>
      <p:sp>
        <p:nvSpPr>
          <p:cNvPr id="3" name="TextBox 15">
            <a:extLst>
              <a:ext uri="{FF2B5EF4-FFF2-40B4-BE49-F238E27FC236}">
                <a16:creationId xmlns:a16="http://schemas.microsoft.com/office/drawing/2014/main" id="{8B54D8D2-9A44-323C-1938-673CCFE22A0E}"/>
              </a:ext>
            </a:extLst>
          </p:cNvPr>
          <p:cNvSpPr txBox="1"/>
          <p:nvPr/>
        </p:nvSpPr>
        <p:spPr>
          <a:xfrm>
            <a:off x="237533" y="9600299"/>
            <a:ext cx="17906999" cy="295466"/>
          </a:xfrm>
          <a:prstGeom prst="rect">
            <a:avLst/>
          </a:prstGeom>
        </p:spPr>
        <p:txBody>
          <a:bodyPr wrap="square" lIns="0" tIns="0" rIns="0" bIns="0" rtlCol="0" anchor="t">
            <a:spAutoFit/>
          </a:bodyPr>
          <a:lstStyle/>
          <a:p>
            <a:pPr algn="l">
              <a:lnSpc>
                <a:spcPts val="2439"/>
              </a:lnSpc>
            </a:pPr>
            <a:r>
              <a:rPr lang="en-US" dirty="0">
                <a:solidFill>
                  <a:srgbClr val="FFFFFF"/>
                </a:solidFill>
                <a:latin typeface="Poppins Light"/>
                <a:ea typeface="Poppins Light"/>
                <a:cs typeface="Poppins Light"/>
                <a:sym typeface="Poppins Light"/>
              </a:rPr>
              <a:t>(Ogni </a:t>
            </a:r>
            <a:r>
              <a:rPr lang="en-US" dirty="0" err="1">
                <a:solidFill>
                  <a:srgbClr val="FFFFFF"/>
                </a:solidFill>
                <a:latin typeface="Poppins Light"/>
                <a:ea typeface="Poppins Light"/>
                <a:cs typeface="Poppins Light"/>
                <a:sym typeface="Poppins Light"/>
              </a:rPr>
              <a:t>intervista</a:t>
            </a:r>
            <a:r>
              <a:rPr lang="en-US" dirty="0">
                <a:solidFill>
                  <a:srgbClr val="FFFFFF"/>
                </a:solidFill>
                <a:latin typeface="Poppins Light"/>
                <a:ea typeface="Poppins Light"/>
                <a:cs typeface="Poppins Light"/>
                <a:sym typeface="Poppins Light"/>
              </a:rPr>
              <a:t> è </a:t>
            </a:r>
            <a:r>
              <a:rPr lang="en-US" dirty="0" err="1">
                <a:solidFill>
                  <a:srgbClr val="FFFFFF"/>
                </a:solidFill>
                <a:latin typeface="Poppins Light"/>
                <a:ea typeface="Poppins Light"/>
                <a:cs typeface="Poppins Light"/>
                <a:sym typeface="Poppins Light"/>
              </a:rPr>
              <a:t>stata</a:t>
            </a:r>
            <a:r>
              <a:rPr lang="en-US" dirty="0">
                <a:solidFill>
                  <a:srgbClr val="FFFFFF"/>
                </a:solidFill>
                <a:latin typeface="Poppins Light"/>
                <a:ea typeface="Poppins Light"/>
                <a:cs typeface="Poppins Light"/>
                <a:sym typeface="Poppins Light"/>
              </a:rPr>
              <a:t> </a:t>
            </a:r>
            <a:r>
              <a:rPr lang="en-US" dirty="0" err="1">
                <a:solidFill>
                  <a:srgbClr val="FFFFFF"/>
                </a:solidFill>
                <a:latin typeface="Poppins Light"/>
                <a:ea typeface="Poppins Light"/>
                <a:cs typeface="Poppins Light"/>
                <a:sym typeface="Poppins Light"/>
              </a:rPr>
              <a:t>preceduta</a:t>
            </a:r>
            <a:r>
              <a:rPr lang="en-US" dirty="0">
                <a:solidFill>
                  <a:srgbClr val="FFFFFF"/>
                </a:solidFill>
                <a:latin typeface="Poppins Light"/>
                <a:ea typeface="Poppins Light"/>
                <a:cs typeface="Poppins Light"/>
                <a:sym typeface="Poppins Light"/>
              </a:rPr>
              <a:t> da </a:t>
            </a:r>
            <a:r>
              <a:rPr lang="en-US" dirty="0" err="1">
                <a:solidFill>
                  <a:srgbClr val="FFFFFF"/>
                </a:solidFill>
                <a:latin typeface="Poppins Light"/>
                <a:ea typeface="Poppins Light"/>
                <a:cs typeface="Poppins Light"/>
                <a:sym typeface="Poppins Light"/>
              </a:rPr>
              <a:t>una</a:t>
            </a:r>
            <a:r>
              <a:rPr lang="en-US" dirty="0">
                <a:solidFill>
                  <a:srgbClr val="FFFFFF"/>
                </a:solidFill>
                <a:latin typeface="Poppins Light"/>
                <a:ea typeface="Poppins Light"/>
                <a:cs typeface="Poppins Light"/>
                <a:sym typeface="Poppins Light"/>
              </a:rPr>
              <a:t> breve </a:t>
            </a:r>
            <a:r>
              <a:rPr lang="en-US" dirty="0" err="1">
                <a:solidFill>
                  <a:srgbClr val="FFFFFF"/>
                </a:solidFill>
                <a:latin typeface="Poppins Light"/>
                <a:ea typeface="Poppins Light"/>
                <a:cs typeface="Poppins Light"/>
                <a:sym typeface="Poppins Light"/>
              </a:rPr>
              <a:t>introduzione</a:t>
            </a:r>
            <a:r>
              <a:rPr lang="en-US" dirty="0">
                <a:solidFill>
                  <a:srgbClr val="FFFFFF"/>
                </a:solidFill>
                <a:latin typeface="Poppins Light"/>
                <a:ea typeface="Poppins Light"/>
                <a:cs typeface="Poppins Light"/>
                <a:sym typeface="Poppins Light"/>
              </a:rPr>
              <a:t> del team, con la </a:t>
            </a:r>
            <a:r>
              <a:rPr lang="en-US" dirty="0" err="1">
                <a:solidFill>
                  <a:srgbClr val="FFFFFF"/>
                </a:solidFill>
                <a:latin typeface="Poppins Light"/>
                <a:ea typeface="Poppins Light"/>
                <a:cs typeface="Poppins Light"/>
                <a:sym typeface="Poppins Light"/>
              </a:rPr>
              <a:t>spiegazione</a:t>
            </a:r>
            <a:r>
              <a:rPr lang="en-US" dirty="0">
                <a:solidFill>
                  <a:srgbClr val="FFFFFF"/>
                </a:solidFill>
                <a:latin typeface="Poppins Light"/>
                <a:ea typeface="Poppins Light"/>
                <a:cs typeface="Poppins Light"/>
                <a:sym typeface="Poppins Light"/>
              </a:rPr>
              <a:t> </a:t>
            </a:r>
            <a:r>
              <a:rPr lang="en-US" dirty="0" err="1">
                <a:solidFill>
                  <a:srgbClr val="FFFFFF"/>
                </a:solidFill>
                <a:latin typeface="Poppins Light"/>
                <a:ea typeface="Poppins Light"/>
                <a:cs typeface="Poppins Light"/>
                <a:sym typeface="Poppins Light"/>
              </a:rPr>
              <a:t>degli</a:t>
            </a:r>
            <a:r>
              <a:rPr lang="en-US" dirty="0">
                <a:solidFill>
                  <a:srgbClr val="FFFFFF"/>
                </a:solidFill>
                <a:latin typeface="Poppins Light"/>
                <a:ea typeface="Poppins Light"/>
                <a:cs typeface="Poppins Light"/>
                <a:sym typeface="Poppins Light"/>
              </a:rPr>
              <a:t> </a:t>
            </a:r>
            <a:r>
              <a:rPr lang="en-US" dirty="0" err="1">
                <a:solidFill>
                  <a:srgbClr val="FFFFFF"/>
                </a:solidFill>
                <a:latin typeface="Poppins Light"/>
                <a:ea typeface="Poppins Light"/>
                <a:cs typeface="Poppins Light"/>
                <a:sym typeface="Poppins Light"/>
              </a:rPr>
              <a:t>obiettivi</a:t>
            </a:r>
            <a:r>
              <a:rPr lang="en-US" dirty="0">
                <a:solidFill>
                  <a:srgbClr val="FFFFFF"/>
                </a:solidFill>
                <a:latin typeface="Poppins Light"/>
                <a:ea typeface="Poppins Light"/>
                <a:cs typeface="Poppins Light"/>
                <a:sym typeface="Poppins Light"/>
              </a:rPr>
              <a:t> e la </a:t>
            </a:r>
            <a:r>
              <a:rPr lang="en-US" dirty="0" err="1">
                <a:solidFill>
                  <a:srgbClr val="FFFFFF"/>
                </a:solidFill>
                <a:latin typeface="Poppins Light"/>
                <a:ea typeface="Poppins Light"/>
                <a:cs typeface="Poppins Light"/>
                <a:sym typeface="Poppins Light"/>
              </a:rPr>
              <a:t>gestione</a:t>
            </a:r>
            <a:r>
              <a:rPr lang="en-US" dirty="0">
                <a:solidFill>
                  <a:srgbClr val="FFFFFF"/>
                </a:solidFill>
                <a:latin typeface="Poppins Light"/>
                <a:ea typeface="Poppins Light"/>
                <a:cs typeface="Poppins Light"/>
                <a:sym typeface="Poppins Light"/>
              </a:rPr>
              <a:t> del modulo per il </a:t>
            </a:r>
            <a:r>
              <a:rPr lang="en-US" dirty="0" err="1">
                <a:solidFill>
                  <a:srgbClr val="FFFFFF"/>
                </a:solidFill>
                <a:latin typeface="Poppins Light"/>
                <a:ea typeface="Poppins Light"/>
                <a:cs typeface="Poppins Light"/>
                <a:sym typeface="Poppins Light"/>
              </a:rPr>
              <a:t>trattamento</a:t>
            </a:r>
            <a:r>
              <a:rPr lang="en-US" dirty="0">
                <a:solidFill>
                  <a:srgbClr val="FFFFFF"/>
                </a:solidFill>
                <a:latin typeface="Poppins Light"/>
                <a:ea typeface="Poppins Light"/>
                <a:cs typeface="Poppins Light"/>
                <a:sym typeface="Poppins Light"/>
              </a:rPr>
              <a:t> </a:t>
            </a:r>
            <a:r>
              <a:rPr lang="en-US" dirty="0" err="1">
                <a:solidFill>
                  <a:srgbClr val="FFFFFF"/>
                </a:solidFill>
                <a:latin typeface="Poppins Light"/>
                <a:ea typeface="Poppins Light"/>
                <a:cs typeface="Poppins Light"/>
                <a:sym typeface="Poppins Light"/>
              </a:rPr>
              <a:t>dei</a:t>
            </a:r>
            <a:r>
              <a:rPr lang="en-US" dirty="0">
                <a:solidFill>
                  <a:srgbClr val="FFFFFF"/>
                </a:solidFill>
                <a:latin typeface="Poppins Light"/>
                <a:ea typeface="Poppins Light"/>
                <a:cs typeface="Poppins Light"/>
                <a:sym typeface="Poppins Light"/>
              </a:rPr>
              <a:t> </a:t>
            </a:r>
            <a:r>
              <a:rPr lang="en-US" dirty="0" err="1">
                <a:solidFill>
                  <a:srgbClr val="FFFFFF"/>
                </a:solidFill>
                <a:latin typeface="Poppins Light"/>
                <a:ea typeface="Poppins Light"/>
                <a:cs typeface="Poppins Light"/>
                <a:sym typeface="Poppins Light"/>
              </a:rPr>
              <a:t>dati</a:t>
            </a:r>
            <a:r>
              <a:rPr lang="en-US" dirty="0">
                <a:solidFill>
                  <a:srgbClr val="FFFFFF"/>
                </a:solidFill>
                <a:latin typeface="Poppins Light"/>
                <a:ea typeface="Poppins Light"/>
                <a:cs typeface="Poppins Light"/>
                <a:sym typeface="Poppins Light"/>
              </a:rPr>
              <a:t>).</a:t>
            </a:r>
          </a:p>
        </p:txBody>
      </p:sp>
    </p:spTree>
    <p:extLst>
      <p:ext uri="{BB962C8B-B14F-4D97-AF65-F5344CB8AC3E}">
        <p14:creationId xmlns:p14="http://schemas.microsoft.com/office/powerpoint/2010/main" val="3314548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8FBD-A151-0EC6-A43F-9ABD02769B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700351-743C-057C-63FF-7DF3EA64DC46}"/>
              </a:ext>
            </a:extLst>
          </p:cNvPr>
          <p:cNvSpPr/>
          <p:nvPr/>
        </p:nvSpPr>
        <p:spPr>
          <a:xfrm>
            <a:off x="-76200" y="-114300"/>
            <a:ext cx="188124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3DAB9730-73FB-25B7-86CA-8E77E4AE21AB}"/>
              </a:ext>
            </a:extLst>
          </p:cNvPr>
          <p:cNvSpPr txBox="1"/>
          <p:nvPr/>
        </p:nvSpPr>
        <p:spPr>
          <a:xfrm>
            <a:off x="323521" y="1985368"/>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AF51240F-C8B2-8A28-26DC-23BC3E21F5EA}"/>
              </a:ext>
            </a:extLst>
          </p:cNvPr>
          <p:cNvSpPr txBox="1"/>
          <p:nvPr/>
        </p:nvSpPr>
        <p:spPr>
          <a:xfrm>
            <a:off x="762000" y="2703461"/>
            <a:ext cx="17316779" cy="3077766"/>
          </a:xfrm>
          <a:prstGeom prst="rect">
            <a:avLst/>
          </a:prstGeom>
        </p:spPr>
        <p:txBody>
          <a:bodyPr wrap="square" lIns="0" tIns="0" rIns="0" bIns="0" rtlCol="0" anchor="t">
            <a:spAutoFit/>
          </a:bodyPr>
          <a:lstStyle/>
          <a:p>
            <a:pPr marL="342900" indent="-342900">
              <a:lnSpc>
                <a:spcPts val="3000"/>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Eterogeneità e incostanza: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utenti medi hanno metodi diversi ma poca continuità: alcuni  rimandano troppo, altri cercano costanza ma faticano a mantenere ritmo e concentrazione.</a:t>
            </a:r>
            <a:b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b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3000"/>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Adattamento come doppio filo:</a:t>
            </a:r>
            <a:r>
              <a:rPr lang="it-IT" sz="2500" b="1"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Edoardo adatta il metodo alle materie, mostrando flessibilità ma anche rischio di confusione e perdita di tempo.</a:t>
            </a:r>
            <a:b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b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3000"/>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Consapevolezza senza struttura: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Giovanni e altri riconoscono i propri limiti ma non riescono a costruire un metodo stabile e duraturo.</a:t>
            </a:r>
            <a:endParaRPr lang="en-US" sz="2500" dirty="0">
              <a:solidFill>
                <a:srgbClr val="BFBFBF"/>
              </a:solidFill>
              <a:effectLst>
                <a:outerShdw blurRad="38100" dist="38100" dir="2700000" algn="tl">
                  <a:srgbClr val="000000">
                    <a:alpha val="43137"/>
                  </a:srgbClr>
                </a:outerShdw>
              </a:effectLst>
              <a:latin typeface="Poppins Light" panose="00000400000000000000" pitchFamily="2" charset="0"/>
              <a:ea typeface="Poppins Light"/>
              <a:cs typeface="Poppins Light" panose="00000400000000000000" pitchFamily="2" charset="0"/>
              <a:sym typeface="Poppins Light"/>
            </a:endParaRPr>
          </a:p>
        </p:txBody>
      </p:sp>
      <p:sp>
        <p:nvSpPr>
          <p:cNvPr id="16" name="TextBox 16">
            <a:extLst>
              <a:ext uri="{FF2B5EF4-FFF2-40B4-BE49-F238E27FC236}">
                <a16:creationId xmlns:a16="http://schemas.microsoft.com/office/drawing/2014/main" id="{38148A52-C975-1DD0-F40D-1A9197C02268}"/>
              </a:ext>
            </a:extLst>
          </p:cNvPr>
          <p:cNvSpPr txBox="1"/>
          <p:nvPr/>
        </p:nvSpPr>
        <p:spPr>
          <a:xfrm>
            <a:off x="285421" y="704423"/>
            <a:ext cx="17582687" cy="536044"/>
          </a:xfrm>
          <a:prstGeom prst="rect">
            <a:avLst/>
          </a:prstGeom>
        </p:spPr>
        <p:txBody>
          <a:bodyPr wrap="square" lIns="0" tIns="0" rIns="0" bIns="0" rtlCol="0" anchor="t">
            <a:spAutoFit/>
          </a:bodyPr>
          <a:lstStyle/>
          <a:p>
            <a:pPr marL="0" lvl="0" indent="0" algn="l">
              <a:lnSpc>
                <a:spcPts val="3716"/>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1.1) Quanto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ritieni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efficiente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il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tuo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metodo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di studio?</a:t>
            </a:r>
          </a:p>
        </p:txBody>
      </p:sp>
      <p:sp>
        <p:nvSpPr>
          <p:cNvPr id="3" name="TextBox 4">
            <a:extLst>
              <a:ext uri="{FF2B5EF4-FFF2-40B4-BE49-F238E27FC236}">
                <a16:creationId xmlns:a16="http://schemas.microsoft.com/office/drawing/2014/main" id="{BCFF99E1-CA57-A12C-3AD8-08E64E487D53}"/>
              </a:ext>
            </a:extLst>
          </p:cNvPr>
          <p:cNvSpPr txBox="1"/>
          <p:nvPr/>
        </p:nvSpPr>
        <p:spPr>
          <a:xfrm>
            <a:off x="323521" y="6434342"/>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A3012795-B5CB-F54C-3B34-C04067B2AC98}"/>
              </a:ext>
            </a:extLst>
          </p:cNvPr>
          <p:cNvSpPr txBox="1"/>
          <p:nvPr/>
        </p:nvSpPr>
        <p:spPr>
          <a:xfrm>
            <a:off x="761999" y="7252241"/>
            <a:ext cx="17316779" cy="2482218"/>
          </a:xfrm>
          <a:prstGeom prst="rect">
            <a:avLst/>
          </a:prstGeom>
        </p:spPr>
        <p:txBody>
          <a:bodyPr wrap="square" lIns="0" tIns="0" rIns="0" bIns="0" rtlCol="0" anchor="t">
            <a:spAutoFit/>
          </a:bodyPr>
          <a:lstStyle/>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Metodo strutturato e preciso: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Veronica organizza lo studio con schemi, orari e piccoli premi. In passato la rigidità la portava a stressarsi quando qualcosa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faceva crollare il programma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lnSpc>
                <a:spcPts val="2439"/>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Ricerca di equilibrio: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 l’esperienza ha reso il metodo più realistico, imparando ad accettare errori e imprevisti.</a:t>
            </a:r>
          </a:p>
          <a:p>
            <a:pPr marL="342900" indent="-342900">
              <a:lnSpc>
                <a:spcPts val="2439"/>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Rischio di perfezionismo: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Il suo approccio è molto efficace ma può diventare fonte di ansia se non bilanciato con flessibilità.</a:t>
            </a:r>
            <a:endParaRPr lang="en-US" sz="2500" dirty="0">
              <a:solidFill>
                <a:srgbClr val="BFBFBF"/>
              </a:solidFill>
              <a:effectLst>
                <a:outerShdw blurRad="38100" dist="38100" dir="2700000" algn="tl">
                  <a:srgbClr val="000000">
                    <a:alpha val="43137"/>
                  </a:srgbClr>
                </a:outerShdw>
              </a:effectLst>
              <a:latin typeface="Poppins Light" panose="00000400000000000000" pitchFamily="2" charset="0"/>
              <a:ea typeface="Poppins Light"/>
              <a:cs typeface="Poppins Light" panose="00000400000000000000" pitchFamily="2" charset="0"/>
              <a:sym typeface="Poppins Light"/>
            </a:endParaRPr>
          </a:p>
        </p:txBody>
      </p:sp>
    </p:spTree>
    <p:extLst>
      <p:ext uri="{BB962C8B-B14F-4D97-AF65-F5344CB8AC3E}">
        <p14:creationId xmlns:p14="http://schemas.microsoft.com/office/powerpoint/2010/main" val="373451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5070" y="598019"/>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it-IT"/>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it-IT"/>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it-IT"/>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it-IT"/>
            </a:p>
          </p:txBody>
        </p:sp>
      </p:grpSp>
      <p:sp>
        <p:nvSpPr>
          <p:cNvPr id="7" name="Freeform 7"/>
          <p:cNvSpPr/>
          <p:nvPr/>
        </p:nvSpPr>
        <p:spPr>
          <a:xfrm>
            <a:off x="11450976" y="552450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it-IT"/>
          </a:p>
        </p:txBody>
      </p:sp>
      <p:sp>
        <p:nvSpPr>
          <p:cNvPr id="8" name="TextBox 8"/>
          <p:cNvSpPr txBox="1"/>
          <p:nvPr/>
        </p:nvSpPr>
        <p:spPr>
          <a:xfrm>
            <a:off x="5234031" y="1297023"/>
            <a:ext cx="10639140" cy="1102866"/>
          </a:xfrm>
          <a:prstGeom prst="rect">
            <a:avLst/>
          </a:prstGeom>
        </p:spPr>
        <p:txBody>
          <a:bodyPr wrap="square" lIns="0" tIns="0" rIns="0" bIns="0" rtlCol="0" anchor="t">
            <a:spAutoFit/>
          </a:bodyPr>
          <a:lstStyle/>
          <a:p>
            <a:pPr marL="0" lvl="0" indent="0" algn="ctr">
              <a:lnSpc>
                <a:spcPts val="8583"/>
              </a:lnSpc>
              <a:spcBef>
                <a:spcPct val="0"/>
              </a:spcBef>
            </a:pPr>
            <a:r>
              <a:rPr lang="en-US" sz="12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TABELLA DEI CONTENUTI</a:t>
            </a:r>
          </a:p>
        </p:txBody>
      </p:sp>
      <p:sp>
        <p:nvSpPr>
          <p:cNvPr id="9" name="TextBox 9"/>
          <p:cNvSpPr txBox="1"/>
          <p:nvPr/>
        </p:nvSpPr>
        <p:spPr>
          <a:xfrm>
            <a:off x="3006887" y="4342065"/>
            <a:ext cx="6125528" cy="3265534"/>
          </a:xfrm>
          <a:prstGeom prst="rect">
            <a:avLst/>
          </a:prstGeom>
        </p:spPr>
        <p:txBody>
          <a:bodyPr lIns="0" tIns="0" rIns="0" bIns="0" rtlCol="0" anchor="t">
            <a:spAutoFit/>
          </a:bodyPr>
          <a:lstStyle/>
          <a:p>
            <a:pPr marL="660796" lvl="1" indent="-330398" algn="l">
              <a:lnSpc>
                <a:spcPts val="4284"/>
              </a:lnSpc>
              <a:buFont typeface="Arial"/>
              <a:buChar char="•"/>
            </a:pPr>
            <a:r>
              <a:rPr lang="en-US" sz="3060" dirty="0">
                <a:solidFill>
                  <a:srgbClr val="FFFFFF"/>
                </a:solidFill>
                <a:latin typeface="Poppins"/>
                <a:ea typeface="Poppins"/>
                <a:cs typeface="Poppins"/>
                <a:sym typeface="Poppins"/>
              </a:rPr>
              <a:t>Il Team</a:t>
            </a:r>
          </a:p>
          <a:p>
            <a:pPr marL="660796" lvl="1" indent="-330398" algn="l">
              <a:lnSpc>
                <a:spcPts val="4284"/>
              </a:lnSpc>
              <a:buFont typeface="Arial"/>
              <a:buChar char="•"/>
            </a:pPr>
            <a:r>
              <a:rPr lang="en-US" sz="3060" dirty="0">
                <a:solidFill>
                  <a:srgbClr val="FFFFFF"/>
                </a:solidFill>
                <a:latin typeface="Poppins"/>
                <a:ea typeface="Poppins"/>
                <a:cs typeface="Poppins"/>
                <a:sym typeface="Poppins"/>
              </a:rPr>
              <a:t>Il Tema</a:t>
            </a:r>
          </a:p>
          <a:p>
            <a:pPr marL="660796" lvl="1" indent="-330398" algn="l">
              <a:lnSpc>
                <a:spcPts val="4284"/>
              </a:lnSpc>
              <a:buFont typeface="Arial"/>
              <a:buChar char="•"/>
            </a:pPr>
            <a:r>
              <a:rPr lang="en-US" sz="3060" dirty="0" err="1">
                <a:solidFill>
                  <a:srgbClr val="FFFFFF"/>
                </a:solidFill>
                <a:latin typeface="Poppins"/>
                <a:ea typeface="Poppins"/>
                <a:cs typeface="Poppins"/>
                <a:sym typeface="Poppins"/>
              </a:rPr>
              <a:t>Risultati</a:t>
            </a:r>
            <a:r>
              <a:rPr lang="en-US" sz="3060" dirty="0">
                <a:solidFill>
                  <a:srgbClr val="FFFFFF"/>
                </a:solidFill>
                <a:latin typeface="Poppins"/>
                <a:ea typeface="Poppins"/>
                <a:cs typeface="Poppins"/>
                <a:sym typeface="Poppins"/>
              </a:rPr>
              <a:t> del </a:t>
            </a:r>
            <a:r>
              <a:rPr lang="en-US" sz="3060" dirty="0" err="1">
                <a:solidFill>
                  <a:srgbClr val="FFFFFF"/>
                </a:solidFill>
                <a:latin typeface="Poppins"/>
                <a:ea typeface="Poppins"/>
                <a:cs typeface="Poppins"/>
                <a:sym typeface="Poppins"/>
              </a:rPr>
              <a:t>questionario</a:t>
            </a:r>
            <a:endParaRPr lang="en-US" sz="3060" dirty="0">
              <a:solidFill>
                <a:srgbClr val="FFFFFF"/>
              </a:solidFill>
              <a:latin typeface="Poppins"/>
              <a:ea typeface="Poppins"/>
              <a:cs typeface="Poppins"/>
              <a:sym typeface="Poppins"/>
            </a:endParaRPr>
          </a:p>
          <a:p>
            <a:pPr marL="660796" lvl="1" indent="-330398" algn="l">
              <a:lnSpc>
                <a:spcPts val="4284"/>
              </a:lnSpc>
              <a:buFont typeface="Arial"/>
              <a:buChar char="•"/>
            </a:pPr>
            <a:r>
              <a:rPr lang="en-US" sz="3060" dirty="0" err="1">
                <a:solidFill>
                  <a:srgbClr val="FFFFFF"/>
                </a:solidFill>
                <a:latin typeface="Poppins"/>
                <a:ea typeface="Poppins"/>
                <a:cs typeface="Poppins"/>
                <a:sym typeface="Poppins"/>
              </a:rPr>
              <a:t>Interviste</a:t>
            </a:r>
            <a:endParaRPr lang="en-US" sz="3060" dirty="0">
              <a:solidFill>
                <a:srgbClr val="FFFFFF"/>
              </a:solidFill>
              <a:latin typeface="Poppins"/>
              <a:ea typeface="Poppins"/>
              <a:cs typeface="Poppins"/>
              <a:sym typeface="Poppins"/>
            </a:endParaRPr>
          </a:p>
          <a:p>
            <a:pPr marL="660796" lvl="1" indent="-330398" algn="l">
              <a:lnSpc>
                <a:spcPts val="4284"/>
              </a:lnSpc>
              <a:buFont typeface="Arial"/>
              <a:buChar char="•"/>
            </a:pPr>
            <a:r>
              <a:rPr lang="en-US" sz="3060" dirty="0">
                <a:solidFill>
                  <a:srgbClr val="FFFFFF"/>
                </a:solidFill>
                <a:latin typeface="Poppins"/>
                <a:ea typeface="Poppins"/>
                <a:cs typeface="Poppins"/>
                <a:sym typeface="Poppins"/>
              </a:rPr>
              <a:t>Dati </a:t>
            </a:r>
            <a:r>
              <a:rPr lang="en-US" sz="3060" dirty="0" err="1">
                <a:solidFill>
                  <a:srgbClr val="FFFFFF"/>
                </a:solidFill>
                <a:latin typeface="Poppins"/>
                <a:ea typeface="Poppins"/>
                <a:cs typeface="Poppins"/>
                <a:sym typeface="Poppins"/>
              </a:rPr>
              <a:t>dalle</a:t>
            </a:r>
            <a:r>
              <a:rPr lang="en-US" sz="3060" dirty="0">
                <a:solidFill>
                  <a:srgbClr val="FFFFFF"/>
                </a:solidFill>
                <a:latin typeface="Poppins"/>
                <a:ea typeface="Poppins"/>
                <a:cs typeface="Poppins"/>
                <a:sym typeface="Poppins"/>
              </a:rPr>
              <a:t> </a:t>
            </a:r>
            <a:r>
              <a:rPr lang="en-US" sz="3060" dirty="0" err="1">
                <a:solidFill>
                  <a:srgbClr val="FFFFFF"/>
                </a:solidFill>
                <a:latin typeface="Poppins"/>
                <a:ea typeface="Poppins"/>
                <a:cs typeface="Poppins"/>
                <a:sym typeface="Poppins"/>
              </a:rPr>
              <a:t>interviste</a:t>
            </a:r>
            <a:endParaRPr lang="en-US" sz="3060" dirty="0">
              <a:solidFill>
                <a:srgbClr val="FFFFFF"/>
              </a:solidFill>
              <a:latin typeface="Poppins"/>
              <a:ea typeface="Poppins"/>
              <a:cs typeface="Poppins"/>
              <a:sym typeface="Poppins"/>
            </a:endParaRPr>
          </a:p>
          <a:p>
            <a:pPr marL="660796" lvl="1" indent="-330398" algn="l">
              <a:lnSpc>
                <a:spcPts val="4284"/>
              </a:lnSpc>
              <a:buFont typeface="Arial"/>
              <a:buChar char="•"/>
            </a:pPr>
            <a:r>
              <a:rPr lang="en-US" sz="3060" dirty="0" err="1">
                <a:solidFill>
                  <a:srgbClr val="FFFFFF"/>
                </a:solidFill>
                <a:latin typeface="Poppins"/>
                <a:ea typeface="Poppins"/>
                <a:cs typeface="Poppins"/>
                <a:sym typeface="Poppins"/>
              </a:rPr>
              <a:t>Conclusioni</a:t>
            </a:r>
            <a:endParaRPr lang="en-US" sz="3060" dirty="0">
              <a:solidFill>
                <a:srgbClr val="FFFFFF"/>
              </a:solidFill>
              <a:latin typeface="Poppins"/>
              <a:ea typeface="Poppins"/>
              <a:cs typeface="Poppins"/>
              <a:sym typeface="Poppins"/>
            </a:endParaRPr>
          </a:p>
        </p:txBody>
      </p:sp>
      <p:sp>
        <p:nvSpPr>
          <p:cNvPr id="10" name="TextBox 10"/>
          <p:cNvSpPr txBox="1"/>
          <p:nvPr/>
        </p:nvSpPr>
        <p:spPr>
          <a:xfrm>
            <a:off x="9815392" y="4342065"/>
            <a:ext cx="738209" cy="3265534"/>
          </a:xfrm>
          <a:prstGeom prst="rect">
            <a:avLst/>
          </a:prstGeom>
        </p:spPr>
        <p:txBody>
          <a:bodyPr lIns="0" tIns="0" rIns="0" bIns="0" rtlCol="0" anchor="t">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72313-7DE7-2AF4-0611-32E8A8DFD9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392653-FCF2-9661-3C02-908E2B2F943D}"/>
              </a:ext>
            </a:extLst>
          </p:cNvPr>
          <p:cNvSpPr/>
          <p:nvPr/>
        </p:nvSpPr>
        <p:spPr>
          <a:xfrm>
            <a:off x="-76200" y="-114300"/>
            <a:ext cx="186600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2BC07314-328D-68E5-C65C-F537D347EE9E}"/>
              </a:ext>
            </a:extLst>
          </p:cNvPr>
          <p:cNvSpPr txBox="1"/>
          <p:nvPr/>
        </p:nvSpPr>
        <p:spPr>
          <a:xfrm>
            <a:off x="284068" y="1887997"/>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86488901-E47E-F3A9-13A0-8804AA7BC25A}"/>
              </a:ext>
            </a:extLst>
          </p:cNvPr>
          <p:cNvSpPr txBox="1"/>
          <p:nvPr/>
        </p:nvSpPr>
        <p:spPr>
          <a:xfrm>
            <a:off x="709727" y="2594293"/>
            <a:ext cx="17088179" cy="2475037"/>
          </a:xfrm>
          <a:prstGeom prst="rect">
            <a:avLst/>
          </a:prstGeom>
        </p:spPr>
        <p:txBody>
          <a:bodyPr wrap="square" lIns="0" tIns="0" rIns="0" bIns="0" rtlCol="0" anchor="t">
            <a:spAutoFit/>
          </a:bodyPr>
          <a:lstStyle/>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Mancanza di metodo stabile: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Marsich osserva che molti studenti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non hanno un vero metodo di studio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affidandosi troppo agli strumenti digitali invece che al ragionamento personale.</a:t>
            </a:r>
          </a:p>
          <a:p>
            <a:pPr marL="342900" indent="-342900">
              <a:lnSpc>
                <a:spcPts val="2439"/>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Metodo come competenza in evoluzione: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psicologa ricorda che anche chi ha un buon metodo deve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riadattarlo nel tempo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perché cambiano ritmi e contesti.</a:t>
            </a:r>
          </a:p>
          <a:p>
            <a:pPr marL="342900" indent="-342900">
              <a:lnSpc>
                <a:spcPts val="2439"/>
              </a:lnSpc>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Equilibrio tra struttura e flessibilità: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Entrambi concordano che l’efficacia nasce dal giusto mix tra regole, consapevolezza e adattamento.</a:t>
            </a:r>
            <a:endParaRPr lang="en-US" sz="2500" dirty="0">
              <a:solidFill>
                <a:srgbClr val="BFBFBF"/>
              </a:solidFill>
              <a:effectLst>
                <a:outerShdw blurRad="38100" dist="38100" dir="2700000" algn="tl">
                  <a:srgbClr val="000000">
                    <a:alpha val="43137"/>
                  </a:srgbClr>
                </a:outerShdw>
              </a:effectLst>
              <a:latin typeface="Poppins Light" panose="00000400000000000000" pitchFamily="2" charset="0"/>
              <a:ea typeface="Poppins Light"/>
              <a:cs typeface="Poppins Light" panose="00000400000000000000" pitchFamily="2" charset="0"/>
              <a:sym typeface="Poppins Light"/>
            </a:endParaRPr>
          </a:p>
        </p:txBody>
      </p:sp>
      <p:sp>
        <p:nvSpPr>
          <p:cNvPr id="16" name="TextBox 16">
            <a:extLst>
              <a:ext uri="{FF2B5EF4-FFF2-40B4-BE49-F238E27FC236}">
                <a16:creationId xmlns:a16="http://schemas.microsoft.com/office/drawing/2014/main" id="{C642431D-67B9-7B97-0EC1-BA00A900C4B2}"/>
              </a:ext>
            </a:extLst>
          </p:cNvPr>
          <p:cNvSpPr txBox="1"/>
          <p:nvPr/>
        </p:nvSpPr>
        <p:spPr>
          <a:xfrm>
            <a:off x="285421" y="704423"/>
            <a:ext cx="17582687" cy="536044"/>
          </a:xfrm>
          <a:prstGeom prst="rect">
            <a:avLst/>
          </a:prstGeom>
        </p:spPr>
        <p:txBody>
          <a:bodyPr wrap="square" lIns="0" tIns="0" rIns="0" bIns="0" rtlCol="0" anchor="t">
            <a:spAutoFit/>
          </a:bodyPr>
          <a:lstStyle/>
          <a:p>
            <a:pPr marL="0" lvl="0" indent="0" algn="l">
              <a:lnSpc>
                <a:spcPts val="3716"/>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1.2) Quanto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ritieni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efficiente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il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tuo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metodo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di studio?</a:t>
            </a:r>
          </a:p>
        </p:txBody>
      </p:sp>
      <p:sp>
        <p:nvSpPr>
          <p:cNvPr id="3" name="TextBox 4">
            <a:extLst>
              <a:ext uri="{FF2B5EF4-FFF2-40B4-BE49-F238E27FC236}">
                <a16:creationId xmlns:a16="http://schemas.microsoft.com/office/drawing/2014/main" id="{5604279F-BF8B-9794-1661-1AC21109CD4C}"/>
              </a:ext>
            </a:extLst>
          </p:cNvPr>
          <p:cNvSpPr txBox="1"/>
          <p:nvPr/>
        </p:nvSpPr>
        <p:spPr>
          <a:xfrm>
            <a:off x="284870" y="5959459"/>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DC400C8F-098D-852C-1754-B3C1EFD849DE}"/>
              </a:ext>
            </a:extLst>
          </p:cNvPr>
          <p:cNvSpPr txBox="1"/>
          <p:nvPr/>
        </p:nvSpPr>
        <p:spPr>
          <a:xfrm>
            <a:off x="692081" y="6672612"/>
            <a:ext cx="16587673" cy="2782813"/>
          </a:xfrm>
          <a:prstGeom prst="rect">
            <a:avLst/>
          </a:prstGeom>
        </p:spPr>
        <p:txBody>
          <a:bodyPr wrap="square" lIns="0" tIns="0" rIns="0" bIns="0" rtlCol="0" anchor="t">
            <a:spAutoFit/>
          </a:bodyPr>
          <a:lstStyle/>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Differenze nella consapevolezza: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utenti medi percepiscono l’efficacia in base all’abitudine, mentre Veronica la costruisce con disciplina. Gli esperti, invece, la collegano a un percorso metacognitivo: capire come si impara.</a:t>
            </a:r>
          </a:p>
          <a:p>
            <a:pPr marL="342900" indent="-342900">
              <a:lnSpc>
                <a:spcPts val="2439"/>
              </a:lnSpc>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Gap metodologico: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oscillano tra improvvisazione e controllo eccessivo, mentre gli esperti vedono l’efficienza come una capacità in divenire.</a:t>
            </a:r>
          </a:p>
          <a:p>
            <a:pPr marL="342900" indent="-342900">
              <a:lnSpc>
                <a:spcPts val="2439"/>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esperti spostano il focus dall’idea di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metodo giusto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a quella di metodo consapevole, che evolve nel tempo.</a:t>
            </a:r>
            <a:endParaRPr lang="en-US" sz="2500" dirty="0">
              <a:solidFill>
                <a:srgbClr val="BFBFBF"/>
              </a:solidFill>
              <a:effectLst>
                <a:outerShdw blurRad="38100" dist="38100" dir="2700000" algn="tl">
                  <a:srgbClr val="000000">
                    <a:alpha val="43137"/>
                  </a:srgbClr>
                </a:outerShdw>
              </a:effectLst>
              <a:latin typeface="Poppins Light" panose="00000400000000000000" pitchFamily="2" charset="0"/>
              <a:ea typeface="Poppins Light"/>
              <a:cs typeface="Poppins Light" panose="00000400000000000000" pitchFamily="2" charset="0"/>
              <a:sym typeface="Poppins Light"/>
            </a:endParaRPr>
          </a:p>
        </p:txBody>
      </p:sp>
    </p:spTree>
    <p:extLst>
      <p:ext uri="{BB962C8B-B14F-4D97-AF65-F5344CB8AC3E}">
        <p14:creationId xmlns:p14="http://schemas.microsoft.com/office/powerpoint/2010/main" val="339937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744B7-EA06-D9D1-E6A0-A7386AA373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710514-E193-8274-1CD5-F32B3018F8C2}"/>
              </a:ext>
            </a:extLst>
          </p:cNvPr>
          <p:cNvSpPr/>
          <p:nvPr/>
        </p:nvSpPr>
        <p:spPr>
          <a:xfrm>
            <a:off x="-58455" y="-57150"/>
            <a:ext cx="18440400"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98706779-6CC5-AAF4-99E5-FEE0BDDB6BB7}"/>
              </a:ext>
            </a:extLst>
          </p:cNvPr>
          <p:cNvSpPr txBox="1"/>
          <p:nvPr/>
        </p:nvSpPr>
        <p:spPr>
          <a:xfrm>
            <a:off x="192972" y="2062518"/>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4C63E3F0-0275-9F9C-7EB5-58E7A690FE17}"/>
              </a:ext>
            </a:extLst>
          </p:cNvPr>
          <p:cNvSpPr txBox="1"/>
          <p:nvPr/>
        </p:nvSpPr>
        <p:spPr>
          <a:xfrm>
            <a:off x="662267" y="2894556"/>
            <a:ext cx="16459200" cy="2475037"/>
          </a:xfrm>
          <a:prstGeom prst="rect">
            <a:avLst/>
          </a:prstGeom>
        </p:spPr>
        <p:txBody>
          <a:bodyPr wrap="square" lIns="0" tIns="0" rIns="0" bIns="0" rtlCol="0" anchor="t">
            <a:spAutoFit/>
          </a:bodyPr>
          <a:lstStyle/>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Motivazione instabile: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utenti medi alternano momenti di entusiasmo e cali improvvisi: Giuliana parla di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distrazioni in ogni cosa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quando è stanca, mentre Caterina vive ansia vicino alle scadenze.</a:t>
            </a:r>
          </a:p>
          <a:p>
            <a:pPr marL="342900" indent="-342900">
              <a:lnSpc>
                <a:spcPts val="2439"/>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Ricerca di equilibrio: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Gaia e Stefano mantengono una certa costanza, mentre Giovanni si affida alla rapidità di comprensione per compensare la poca disciplina.</a:t>
            </a:r>
          </a:p>
          <a:p>
            <a:pPr marL="342900" indent="-342900">
              <a:lnSpc>
                <a:spcPts val="2439"/>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Strategie deboli: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Edoardo prova a organizzarsi, ma ammette che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lo studio porta via tanto tempo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In generale, la motivazione è percepita come emozione momentanea più che abilità stabile.</a:t>
            </a:r>
            <a:endParaRPr lang="en-US" sz="2500" dirty="0">
              <a:solidFill>
                <a:srgbClr val="BFBFBF"/>
              </a:solidFill>
              <a:effectLst>
                <a:outerShdw blurRad="38100" dist="38100" dir="2700000" algn="tl">
                  <a:srgbClr val="000000">
                    <a:alpha val="43137"/>
                  </a:srgbClr>
                </a:outerShdw>
              </a:effectLst>
              <a:latin typeface="Poppins Light" panose="00000400000000000000" pitchFamily="2" charset="0"/>
              <a:ea typeface="Poppins Light"/>
              <a:cs typeface="Poppins Light" panose="00000400000000000000" pitchFamily="2" charset="0"/>
              <a:sym typeface="Poppins Light"/>
            </a:endParaRPr>
          </a:p>
        </p:txBody>
      </p:sp>
      <p:sp>
        <p:nvSpPr>
          <p:cNvPr id="16" name="TextBox 16">
            <a:extLst>
              <a:ext uri="{FF2B5EF4-FFF2-40B4-BE49-F238E27FC236}">
                <a16:creationId xmlns:a16="http://schemas.microsoft.com/office/drawing/2014/main" id="{1BD96213-2F13-0D65-980C-E554084EC21C}"/>
              </a:ext>
            </a:extLst>
          </p:cNvPr>
          <p:cNvSpPr txBox="1"/>
          <p:nvPr/>
        </p:nvSpPr>
        <p:spPr>
          <a:xfrm>
            <a:off x="192972" y="646497"/>
            <a:ext cx="17582687"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2.1) Come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gestisci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la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motivazione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e le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difficoltà</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nello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studio?</a:t>
            </a:r>
          </a:p>
        </p:txBody>
      </p:sp>
      <p:sp>
        <p:nvSpPr>
          <p:cNvPr id="3" name="TextBox 4">
            <a:extLst>
              <a:ext uri="{FF2B5EF4-FFF2-40B4-BE49-F238E27FC236}">
                <a16:creationId xmlns:a16="http://schemas.microsoft.com/office/drawing/2014/main" id="{80B114A7-0C1D-4803-96EA-485FFEED288C}"/>
              </a:ext>
            </a:extLst>
          </p:cNvPr>
          <p:cNvSpPr txBox="1"/>
          <p:nvPr/>
        </p:nvSpPr>
        <p:spPr>
          <a:xfrm>
            <a:off x="195378" y="6134922"/>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AC8A726F-C61F-5DB2-D0A9-76D58617B26D}"/>
              </a:ext>
            </a:extLst>
          </p:cNvPr>
          <p:cNvSpPr txBox="1"/>
          <p:nvPr/>
        </p:nvSpPr>
        <p:spPr>
          <a:xfrm>
            <a:off x="662268" y="6857057"/>
            <a:ext cx="164592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Motivazione fondata sul controllo: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Veronica studia con disciplina e auto-organizzazione, fissando obiettivi chiari e piccole gratificazioni personali.</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Rigidità e ansia da prestazione: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Racconta che in passato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l’imprevisto mi mandava in ansia e faceva crollare tutto il programma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segno di una motivazione più legata al dovere che al piacere.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Evoluzione verso la flessibilità: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 il tempo ha imparato a essere più indulgente con se stessa, trovando nella flessibilità l’equilibrio tra impegno e benessere.</a:t>
            </a:r>
          </a:p>
        </p:txBody>
      </p:sp>
    </p:spTree>
    <p:extLst>
      <p:ext uri="{BB962C8B-B14F-4D97-AF65-F5344CB8AC3E}">
        <p14:creationId xmlns:p14="http://schemas.microsoft.com/office/powerpoint/2010/main" val="4180907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6941B-26F4-A725-DABE-4F47E436D2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750BB81-49A7-8436-BA2E-2305E68C8F48}"/>
              </a:ext>
            </a:extLst>
          </p:cNvPr>
          <p:cNvSpPr/>
          <p:nvPr/>
        </p:nvSpPr>
        <p:spPr>
          <a:xfrm>
            <a:off x="-143436" y="-114300"/>
            <a:ext cx="187362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4AE7418F-DA92-3A53-B7DB-549862121725}"/>
              </a:ext>
            </a:extLst>
          </p:cNvPr>
          <p:cNvSpPr txBox="1"/>
          <p:nvPr/>
        </p:nvSpPr>
        <p:spPr>
          <a:xfrm>
            <a:off x="285421" y="1998805"/>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24E8AA19-6DF8-23E6-91C7-FE81841CE5EE}"/>
              </a:ext>
            </a:extLst>
          </p:cNvPr>
          <p:cNvSpPr txBox="1"/>
          <p:nvPr/>
        </p:nvSpPr>
        <p:spPr>
          <a:xfrm>
            <a:off x="914400" y="2799114"/>
            <a:ext cx="16002000" cy="2782813"/>
          </a:xfrm>
          <a:prstGeom prst="rect">
            <a:avLst/>
          </a:prstGeom>
        </p:spPr>
        <p:txBody>
          <a:bodyPr wrap="square" lIns="0" tIns="0" rIns="0" bIns="0" rtlCol="0" anchor="t">
            <a:spAutoFit/>
          </a:bodyPr>
          <a:lstStyle/>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Motivazione come competenza psicologica: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 ragazzi faticano a mantenere la motivazione nel tempo, perché la collegano più al risultato immediato che al processo di apprendimento.</a:t>
            </a:r>
          </a:p>
          <a:p>
            <a:pPr marL="342900" indent="-342900">
              <a:lnSpc>
                <a:spcPts val="2439"/>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Fragilità emotiva e gestione della frustrazione: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Sono più vulnerabili e si scoraggiano facilmente dopo gli insuccessi; la difficoltà principale riguarda il superamento del fallimento, più che lo studio in sé.</a:t>
            </a:r>
          </a:p>
          <a:p>
            <a:pPr marL="342900" indent="-342900">
              <a:lnSpc>
                <a:spcPts val="2439"/>
              </a:lnSpc>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lnSpc>
                <a:spcPts val="2439"/>
              </a:lnSpc>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Educare alla costanza: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È fondamentale allenare resilienza e pazienza, imparando a tollerare i tempi lenti dell’apprendimento.</a:t>
            </a:r>
            <a:endParaRPr lang="en-US" sz="2500" dirty="0">
              <a:solidFill>
                <a:srgbClr val="BFBFBF"/>
              </a:solidFill>
              <a:effectLst>
                <a:outerShdw blurRad="38100" dist="38100" dir="2700000" algn="tl">
                  <a:srgbClr val="000000">
                    <a:alpha val="43137"/>
                  </a:srgbClr>
                </a:outerShdw>
              </a:effectLst>
              <a:latin typeface="Poppins Light" panose="00000400000000000000" pitchFamily="2" charset="0"/>
              <a:ea typeface="Poppins Light"/>
              <a:cs typeface="Poppins Light" panose="00000400000000000000" pitchFamily="2" charset="0"/>
              <a:sym typeface="Poppins Light"/>
            </a:endParaRPr>
          </a:p>
        </p:txBody>
      </p:sp>
      <p:sp>
        <p:nvSpPr>
          <p:cNvPr id="16" name="TextBox 16">
            <a:extLst>
              <a:ext uri="{FF2B5EF4-FFF2-40B4-BE49-F238E27FC236}">
                <a16:creationId xmlns:a16="http://schemas.microsoft.com/office/drawing/2014/main" id="{FDBA5C68-9968-FD1D-D7E2-85E3B043C257}"/>
              </a:ext>
            </a:extLst>
          </p:cNvPr>
          <p:cNvSpPr txBox="1"/>
          <p:nvPr/>
        </p:nvSpPr>
        <p:spPr>
          <a:xfrm>
            <a:off x="285421" y="518871"/>
            <a:ext cx="17582687"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2.2) Come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gestisci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la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motivazione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e le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difficoltà</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nello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studio?</a:t>
            </a:r>
          </a:p>
        </p:txBody>
      </p:sp>
      <p:sp>
        <p:nvSpPr>
          <p:cNvPr id="3" name="TextBox 4">
            <a:extLst>
              <a:ext uri="{FF2B5EF4-FFF2-40B4-BE49-F238E27FC236}">
                <a16:creationId xmlns:a16="http://schemas.microsoft.com/office/drawing/2014/main" id="{B9129A21-1868-93B7-3EFF-4EA4A3A6C490}"/>
              </a:ext>
            </a:extLst>
          </p:cNvPr>
          <p:cNvSpPr txBox="1"/>
          <p:nvPr/>
        </p:nvSpPr>
        <p:spPr>
          <a:xfrm>
            <a:off x="285421" y="5905500"/>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893E398A-DF3A-6A52-B8E2-BFFDF2EF85CB}"/>
              </a:ext>
            </a:extLst>
          </p:cNvPr>
          <p:cNvSpPr txBox="1"/>
          <p:nvPr/>
        </p:nvSpPr>
        <p:spPr>
          <a:xfrm>
            <a:off x="914400" y="6592925"/>
            <a:ext cx="16002000" cy="269304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Differenze di prospettiva: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medi vivono la motivazione come uno stato d’animo, Veronica come disciplina, gli esperti come abilità da coltivare.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Gestione delle difficoltà: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 medi si fermano di fronte all’ostacolo, Veronica tenta di controllarlo. Gli esperti propongono un approccio riflessivo: accogliere il fallimento come parte della crescita.</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motivazione per gli esperti è un muscolo mentale, non un’emozione passeggera.</a:t>
            </a:r>
          </a:p>
        </p:txBody>
      </p:sp>
    </p:spTree>
    <p:extLst>
      <p:ext uri="{BB962C8B-B14F-4D97-AF65-F5344CB8AC3E}">
        <p14:creationId xmlns:p14="http://schemas.microsoft.com/office/powerpoint/2010/main" val="114325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AAAE3-2FFC-C693-4BAE-C0335082CE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D82718-5576-9C7B-4F06-DBD7FCF48DBE}"/>
              </a:ext>
            </a:extLst>
          </p:cNvPr>
          <p:cNvSpPr/>
          <p:nvPr/>
        </p:nvSpPr>
        <p:spPr>
          <a:xfrm>
            <a:off x="-143436" y="-114300"/>
            <a:ext cx="185076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41D830C8-D24B-52F4-0232-A846FC196F8A}"/>
              </a:ext>
            </a:extLst>
          </p:cNvPr>
          <p:cNvSpPr txBox="1"/>
          <p:nvPr/>
        </p:nvSpPr>
        <p:spPr>
          <a:xfrm>
            <a:off x="322998" y="1899124"/>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C46D82EE-7F25-7671-7300-B6CB64F1A7D4}"/>
              </a:ext>
            </a:extLst>
          </p:cNvPr>
          <p:cNvSpPr txBox="1"/>
          <p:nvPr/>
        </p:nvSpPr>
        <p:spPr>
          <a:xfrm>
            <a:off x="875777" y="2605420"/>
            <a:ext cx="16116823"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Telefono e stanchezza come fonti principali di distrazione: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Il cellulare è segnalato come ostacolo costante; la stanchezza rende le distrazioni più frequenti e i social abbassano la concentrazione.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Distrazioni durante le pause: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 pause tendono a dilatarsi oltre il previsto, generando calo di concentrazione e frustrazione.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Scarsa consapevolezza delle cause: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notano le distrazioni, ma raramente pensano a prevenirle; la stanchezza appare inevitabile, non segnale di cattiva gestione del tempo.</a:t>
            </a:r>
          </a:p>
        </p:txBody>
      </p:sp>
      <p:sp>
        <p:nvSpPr>
          <p:cNvPr id="16" name="TextBox 16">
            <a:extLst>
              <a:ext uri="{FF2B5EF4-FFF2-40B4-BE49-F238E27FC236}">
                <a16:creationId xmlns:a16="http://schemas.microsoft.com/office/drawing/2014/main" id="{C8CC6535-49EC-0D5F-03BD-E67C39356581}"/>
              </a:ext>
            </a:extLst>
          </p:cNvPr>
          <p:cNvSpPr txBox="1"/>
          <p:nvPr/>
        </p:nvSpPr>
        <p:spPr>
          <a:xfrm>
            <a:off x="533400" y="362893"/>
            <a:ext cx="18078778"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3.1) In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che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modo la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stanchezza</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e le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distrazioni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influenzano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il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tuo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rendimento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t>
            </a:r>
          </a:p>
        </p:txBody>
      </p:sp>
      <p:sp>
        <p:nvSpPr>
          <p:cNvPr id="3" name="TextBox 4">
            <a:extLst>
              <a:ext uri="{FF2B5EF4-FFF2-40B4-BE49-F238E27FC236}">
                <a16:creationId xmlns:a16="http://schemas.microsoft.com/office/drawing/2014/main" id="{24F2251C-A566-A57A-2FEA-52289FF861B8}"/>
              </a:ext>
            </a:extLst>
          </p:cNvPr>
          <p:cNvSpPr txBox="1"/>
          <p:nvPr/>
        </p:nvSpPr>
        <p:spPr>
          <a:xfrm>
            <a:off x="322997" y="6257949"/>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C81B018C-13B5-527E-45FB-9883E9DE3213}"/>
              </a:ext>
            </a:extLst>
          </p:cNvPr>
          <p:cNvSpPr txBox="1"/>
          <p:nvPr/>
        </p:nvSpPr>
        <p:spPr>
          <a:xfrm>
            <a:off x="875777" y="6972439"/>
            <a:ext cx="16278391" cy="3077766"/>
          </a:xfrm>
          <a:prstGeom prst="rect">
            <a:avLst/>
          </a:prstGeom>
        </p:spPr>
        <p:txBody>
          <a:bodyPr wrap="square" lIns="0" tIns="0" rIns="0" bIns="0" rtlCol="0" anchor="t">
            <a:spAutoFit/>
          </a:bodyPr>
          <a:lstStyle/>
          <a:p>
            <a:pPr marL="457200" indent="-4572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Distrazione legata al giudizio personale: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distrazione nasce da pensieri intrusivi e autocritici, più che da fattori esterni.</a:t>
            </a:r>
          </a:p>
          <a:p>
            <a:pPr marL="457200" indent="-4572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457200" indent="-4572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Stanchezza emotiva più che fisica: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Il calo di concentrazione è dovuto alla frustrazione; le difficoltà cognitive diventano emotive.</a:t>
            </a:r>
          </a:p>
          <a:p>
            <a:pPr marL="457200" indent="-4572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457200" indent="-4572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Approccio riflessivo: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Veronica riconosce le cause dei pensieri disfunzionali e cerca di interromperli, trasformando la distrazione in consapevolezza.</a:t>
            </a:r>
          </a:p>
        </p:txBody>
      </p:sp>
    </p:spTree>
    <p:extLst>
      <p:ext uri="{BB962C8B-B14F-4D97-AF65-F5344CB8AC3E}">
        <p14:creationId xmlns:p14="http://schemas.microsoft.com/office/powerpoint/2010/main" val="4102149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0784F-8550-F5D7-16BC-4766543C15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AC1873-623E-91E1-EC46-1ABE4CC8E3BB}"/>
              </a:ext>
            </a:extLst>
          </p:cNvPr>
          <p:cNvSpPr/>
          <p:nvPr/>
        </p:nvSpPr>
        <p:spPr>
          <a:xfrm>
            <a:off x="-76200" y="-114300"/>
            <a:ext cx="188124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E0821030-B269-701B-A4E8-AE214B4EBD94}"/>
              </a:ext>
            </a:extLst>
          </p:cNvPr>
          <p:cNvSpPr txBox="1"/>
          <p:nvPr/>
        </p:nvSpPr>
        <p:spPr>
          <a:xfrm>
            <a:off x="280608" y="2075326"/>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0B36C830-3C1B-DAF1-B4FB-D9B0FEA15C37}"/>
              </a:ext>
            </a:extLst>
          </p:cNvPr>
          <p:cNvSpPr txBox="1"/>
          <p:nvPr/>
        </p:nvSpPr>
        <p:spPr>
          <a:xfrm>
            <a:off x="833387" y="2855390"/>
            <a:ext cx="161544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Saturazione cognitiva e attenzione frammentata: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Marsich evidenzia che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 ragazzi oggi sono immersi in stimoli continui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il che riduce la capacità di concentrazione prolungata.</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Equilibrio mente-corpo: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psicologa ricorda che la stanchezza non è solo fisica ma anche emotiva, spesso legata a perfezionismo o insicurezza.</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Educazione all’autoregolazione: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Entrambi concordano sulla necessità di insegnare pause consapevoli e tecniche di decompressione per gestire distrazione e affaticamento.</a:t>
            </a:r>
          </a:p>
        </p:txBody>
      </p:sp>
      <p:sp>
        <p:nvSpPr>
          <p:cNvPr id="16" name="TextBox 16">
            <a:extLst>
              <a:ext uri="{FF2B5EF4-FFF2-40B4-BE49-F238E27FC236}">
                <a16:creationId xmlns:a16="http://schemas.microsoft.com/office/drawing/2014/main" id="{71DE8060-7A65-9648-8576-37B1AE3254C4}"/>
              </a:ext>
            </a:extLst>
          </p:cNvPr>
          <p:cNvSpPr txBox="1"/>
          <p:nvPr/>
        </p:nvSpPr>
        <p:spPr>
          <a:xfrm>
            <a:off x="538673" y="334596"/>
            <a:ext cx="17582687"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3.2) In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che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modo la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stanchezza</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e le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distrazioni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influenzano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il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tuo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rendimento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t>
            </a:r>
          </a:p>
        </p:txBody>
      </p:sp>
      <p:sp>
        <p:nvSpPr>
          <p:cNvPr id="3" name="TextBox 4">
            <a:extLst>
              <a:ext uri="{FF2B5EF4-FFF2-40B4-BE49-F238E27FC236}">
                <a16:creationId xmlns:a16="http://schemas.microsoft.com/office/drawing/2014/main" id="{8D149CF8-B8DE-FC13-F2E8-8003541F306B}"/>
              </a:ext>
            </a:extLst>
          </p:cNvPr>
          <p:cNvSpPr txBox="1"/>
          <p:nvPr/>
        </p:nvSpPr>
        <p:spPr>
          <a:xfrm>
            <a:off x="289035" y="6508683"/>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A3B8E100-7EAA-7B63-658A-F8C939E3DB43}"/>
              </a:ext>
            </a:extLst>
          </p:cNvPr>
          <p:cNvSpPr txBox="1"/>
          <p:nvPr/>
        </p:nvSpPr>
        <p:spPr>
          <a:xfrm>
            <a:off x="833387" y="7170507"/>
            <a:ext cx="16154400" cy="269304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Consapevolezza diversa: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medi vedono la distrazione come inevitabile; Veronica la analizza e trasforma, mentre gli esperti la considerano un segnale da interpretare.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Approccio proattivo vs. reattivo: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esperti invitano a prevenire la stanchezza con ritmi sostenibili, mentre gli studenti reagiscono quando è già tardi.</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differenza è tra subire la distrazione e gestirla consapevolmente.</a:t>
            </a:r>
          </a:p>
        </p:txBody>
      </p:sp>
    </p:spTree>
    <p:extLst>
      <p:ext uri="{BB962C8B-B14F-4D97-AF65-F5344CB8AC3E}">
        <p14:creationId xmlns:p14="http://schemas.microsoft.com/office/powerpoint/2010/main" val="4115192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BCA00-4788-D710-5CA6-CDBE720E23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578FAE-E563-B90E-FECD-3001AEF6B07A}"/>
              </a:ext>
            </a:extLst>
          </p:cNvPr>
          <p:cNvSpPr/>
          <p:nvPr/>
        </p:nvSpPr>
        <p:spPr>
          <a:xfrm>
            <a:off x="-152400" y="-114300"/>
            <a:ext cx="186600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5D937317-178B-E148-5F2C-7A15AF024A50}"/>
              </a:ext>
            </a:extLst>
          </p:cNvPr>
          <p:cNvSpPr txBox="1"/>
          <p:nvPr/>
        </p:nvSpPr>
        <p:spPr>
          <a:xfrm>
            <a:off x="285421" y="2034603"/>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9F29B7F6-7DF2-1808-1D98-486A952B1A70}"/>
              </a:ext>
            </a:extLst>
          </p:cNvPr>
          <p:cNvSpPr txBox="1"/>
          <p:nvPr/>
        </p:nvSpPr>
        <p:spPr>
          <a:xfrm>
            <a:off x="762000" y="2618336"/>
            <a:ext cx="16402379"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Uso di strategie pratiche ma instabili: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Caterina mette il telefono in un’altra stanza e lo controlla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solo come ricompensa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Giuliana usa app bloccanti ma trova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altre distrazioni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b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b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Disciplina come obiettivo, non come abitudine: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Giovanni e Stefano puntano sulla forza di volontà, mentre Gaia fa pause brevi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massimo dieci minuti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per recuperare lucidità.</a:t>
            </a:r>
            <a:b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b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Risultati temporanei: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 strategie funzionano finché la motivazione resta alta. Manca una gestione strutturata del tempo, più affidata al momento che al metodo.</a:t>
            </a:r>
          </a:p>
        </p:txBody>
      </p:sp>
      <p:sp>
        <p:nvSpPr>
          <p:cNvPr id="16" name="TextBox 16">
            <a:extLst>
              <a:ext uri="{FF2B5EF4-FFF2-40B4-BE49-F238E27FC236}">
                <a16:creationId xmlns:a16="http://schemas.microsoft.com/office/drawing/2014/main" id="{4ED72577-4A16-1592-3782-8897E64B8ECC}"/>
              </a:ext>
            </a:extLst>
          </p:cNvPr>
          <p:cNvSpPr txBox="1"/>
          <p:nvPr/>
        </p:nvSpPr>
        <p:spPr>
          <a:xfrm>
            <a:off x="533400" y="224099"/>
            <a:ext cx="17582687"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4.1) Quali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strategie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utilizzi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per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mantenere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la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concentrazione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ridurre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le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distrazioni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p>
        </p:txBody>
      </p:sp>
      <p:sp>
        <p:nvSpPr>
          <p:cNvPr id="3" name="TextBox 4">
            <a:extLst>
              <a:ext uri="{FF2B5EF4-FFF2-40B4-BE49-F238E27FC236}">
                <a16:creationId xmlns:a16="http://schemas.microsoft.com/office/drawing/2014/main" id="{80654AEE-8022-D7D0-7968-89AFEC2B9BA9}"/>
              </a:ext>
            </a:extLst>
          </p:cNvPr>
          <p:cNvSpPr txBox="1"/>
          <p:nvPr/>
        </p:nvSpPr>
        <p:spPr>
          <a:xfrm>
            <a:off x="266973" y="6271751"/>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50026519-EB65-8702-047E-CC3883C17506}"/>
              </a:ext>
            </a:extLst>
          </p:cNvPr>
          <p:cNvSpPr txBox="1"/>
          <p:nvPr/>
        </p:nvSpPr>
        <p:spPr>
          <a:xfrm>
            <a:off x="762000" y="6979340"/>
            <a:ext cx="16402379"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Consapevolezza e accettazione del limite: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Quando perde la concentrazione, Veronica preferisce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prendere una pausa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e riconoscere il problema invece di forzarsi.</a:t>
            </a:r>
            <a:b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b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Autoregolazione emotiva: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sua strategia non è evitare la distrazione, ma capire perché accade e come gestirla.</a:t>
            </a:r>
            <a:b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b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Efficacia sul lungo periodo: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Questo approccio la aiuta a mantenere equilibrio mentale e costanza, riducendo il rischio di frustrazione.</a:t>
            </a:r>
          </a:p>
        </p:txBody>
      </p:sp>
    </p:spTree>
    <p:extLst>
      <p:ext uri="{BB962C8B-B14F-4D97-AF65-F5344CB8AC3E}">
        <p14:creationId xmlns:p14="http://schemas.microsoft.com/office/powerpoint/2010/main" val="2596639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19073-DC45-2EDD-750D-ABCB221F6A7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881B1A-0341-7745-3D85-2D328D39F829}"/>
              </a:ext>
            </a:extLst>
          </p:cNvPr>
          <p:cNvSpPr/>
          <p:nvPr/>
        </p:nvSpPr>
        <p:spPr>
          <a:xfrm>
            <a:off x="-143436" y="-114300"/>
            <a:ext cx="186600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21CE2B86-D3B9-CDEF-3512-36E0A2474C4E}"/>
              </a:ext>
            </a:extLst>
          </p:cNvPr>
          <p:cNvSpPr txBox="1"/>
          <p:nvPr/>
        </p:nvSpPr>
        <p:spPr>
          <a:xfrm>
            <a:off x="279806" y="2004640"/>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279FF74E-6F3F-75CA-B652-B44632E66D2D}"/>
              </a:ext>
            </a:extLst>
          </p:cNvPr>
          <p:cNvSpPr txBox="1"/>
          <p:nvPr/>
        </p:nvSpPr>
        <p:spPr>
          <a:xfrm>
            <a:off x="832585" y="2569017"/>
            <a:ext cx="163068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Strategie personalizzate: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psicologa sottolinea che non esiste una tecnica universale: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ogni studente deve imparare cosa funziona per lui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Gestione ambientale e mentale: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Marsich consiglia di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ricreare spazi protetti di concentrazione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e di limitare gli stimoli digitali, non eliminarli del tutto.</a:t>
            </a:r>
          </a:p>
          <a:p>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Concentrazione come esercizio: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entrambi, la concentrazione si allena gradualmente, imparando a distinguere distrazione utile (pausa riflessiva) da distrazione passiva.</a:t>
            </a:r>
          </a:p>
        </p:txBody>
      </p:sp>
      <p:sp>
        <p:nvSpPr>
          <p:cNvPr id="16" name="TextBox 16">
            <a:extLst>
              <a:ext uri="{FF2B5EF4-FFF2-40B4-BE49-F238E27FC236}">
                <a16:creationId xmlns:a16="http://schemas.microsoft.com/office/drawing/2014/main" id="{56A8C915-90BD-732F-3A07-8671B38C1B49}"/>
              </a:ext>
            </a:extLst>
          </p:cNvPr>
          <p:cNvSpPr txBox="1"/>
          <p:nvPr/>
        </p:nvSpPr>
        <p:spPr>
          <a:xfrm>
            <a:off x="285421" y="301933"/>
            <a:ext cx="17582687"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4.2) Quali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strategie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utilizzi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per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mantenere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la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concentrazione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ridurre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le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distrazioni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p>
        </p:txBody>
      </p:sp>
      <p:sp>
        <p:nvSpPr>
          <p:cNvPr id="3" name="TextBox 4">
            <a:extLst>
              <a:ext uri="{FF2B5EF4-FFF2-40B4-BE49-F238E27FC236}">
                <a16:creationId xmlns:a16="http://schemas.microsoft.com/office/drawing/2014/main" id="{C260F30A-EF8A-0008-07B4-C1889F9B38A2}"/>
              </a:ext>
            </a:extLst>
          </p:cNvPr>
          <p:cNvSpPr txBox="1"/>
          <p:nvPr/>
        </p:nvSpPr>
        <p:spPr>
          <a:xfrm>
            <a:off x="279806" y="6436968"/>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60162924-6DCC-4AF9-38E3-0E4A494FF1B3}"/>
              </a:ext>
            </a:extLst>
          </p:cNvPr>
          <p:cNvSpPr txBox="1"/>
          <p:nvPr/>
        </p:nvSpPr>
        <p:spPr>
          <a:xfrm>
            <a:off x="832585" y="7006721"/>
            <a:ext cx="16306800" cy="269304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Visione strutturata vs. empirica: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medi sperimentano soluzioni temporanee, Veronica usa introspezione, gli esperti puntano alla continuità e all’autoconsapevolezza.</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Gestione dello stimolo: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Dove i medi cercano di evitare la distrazione, gli esperti insegnano a comprenderla.</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esperti trasformano la concentrazione da “atto di forza” a processo educativo e sostenibile.</a:t>
            </a:r>
          </a:p>
        </p:txBody>
      </p:sp>
    </p:spTree>
    <p:extLst>
      <p:ext uri="{BB962C8B-B14F-4D97-AF65-F5344CB8AC3E}">
        <p14:creationId xmlns:p14="http://schemas.microsoft.com/office/powerpoint/2010/main" val="3726601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C8950-85A4-0F40-5B2B-7BA14301EE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08C1D3-5974-395E-3335-661409264289}"/>
              </a:ext>
            </a:extLst>
          </p:cNvPr>
          <p:cNvSpPr/>
          <p:nvPr/>
        </p:nvSpPr>
        <p:spPr>
          <a:xfrm>
            <a:off x="-143436" y="-114300"/>
            <a:ext cx="187362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940B508F-F1F1-DE1C-C134-6DAB6D4ABAF3}"/>
              </a:ext>
            </a:extLst>
          </p:cNvPr>
          <p:cNvSpPr txBox="1"/>
          <p:nvPr/>
        </p:nvSpPr>
        <p:spPr>
          <a:xfrm>
            <a:off x="237413" y="2024992"/>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F563FA8E-683E-8383-9DC6-444F0065AC71}"/>
              </a:ext>
            </a:extLst>
          </p:cNvPr>
          <p:cNvSpPr txBox="1"/>
          <p:nvPr/>
        </p:nvSpPr>
        <p:spPr>
          <a:xfrm>
            <a:off x="838200" y="2594928"/>
            <a:ext cx="16511528"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Percepite come necessarie ma difficili da controllare: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 pause spesso si allungano più del previsto, peggiorando la concentrazione.</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Uso variabile e soggettivo: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Alcuni trovano utili pause brevi, altri si regolano a seconda del bisogno; per alcuni diventano occasione di distrazione.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Difficoltà nel rispettare i tempi: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 pause rischiano di trasformarsi da strumento di recupero a ostacolo alla produttività.</a:t>
            </a:r>
          </a:p>
        </p:txBody>
      </p:sp>
      <p:sp>
        <p:nvSpPr>
          <p:cNvPr id="16" name="TextBox 16">
            <a:extLst>
              <a:ext uri="{FF2B5EF4-FFF2-40B4-BE49-F238E27FC236}">
                <a16:creationId xmlns:a16="http://schemas.microsoft.com/office/drawing/2014/main" id="{07D15221-ABA4-220C-F5F0-06553A45F84E}"/>
              </a:ext>
            </a:extLst>
          </p:cNvPr>
          <p:cNvSpPr txBox="1"/>
          <p:nvPr/>
        </p:nvSpPr>
        <p:spPr>
          <a:xfrm>
            <a:off x="433337" y="312943"/>
            <a:ext cx="17582687" cy="1010533"/>
          </a:xfrm>
          <a:prstGeom prst="rect">
            <a:avLst/>
          </a:prstGeom>
        </p:spPr>
        <p:txBody>
          <a:bodyPr wrap="square" lIns="0" tIns="0" rIns="0" bIns="0" rtlCol="0" anchor="t">
            <a:spAutoFit/>
          </a:bodyPr>
          <a:lstStyle/>
          <a:p>
            <a:pPr lvl="0" algn="ctr">
              <a:lnSpc>
                <a:spcPts val="3716"/>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5.1) Che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ruolo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hanno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le pause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nel</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tuo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studio? Ti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aiutano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o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ostacolano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t>
            </a:r>
          </a:p>
        </p:txBody>
      </p:sp>
      <p:sp>
        <p:nvSpPr>
          <p:cNvPr id="3" name="TextBox 4">
            <a:extLst>
              <a:ext uri="{FF2B5EF4-FFF2-40B4-BE49-F238E27FC236}">
                <a16:creationId xmlns:a16="http://schemas.microsoft.com/office/drawing/2014/main" id="{12CA3272-1C18-73F6-9F3C-8869C37FF4BA}"/>
              </a:ext>
            </a:extLst>
          </p:cNvPr>
          <p:cNvSpPr txBox="1"/>
          <p:nvPr/>
        </p:nvSpPr>
        <p:spPr>
          <a:xfrm>
            <a:off x="304800" y="6158803"/>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6C1DD193-174A-79B3-36C8-D91A32DC6F77}"/>
              </a:ext>
            </a:extLst>
          </p:cNvPr>
          <p:cNvSpPr txBox="1"/>
          <p:nvPr/>
        </p:nvSpPr>
        <p:spPr>
          <a:xfrm>
            <a:off x="838200" y="6723125"/>
            <a:ext cx="16511528"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Pause come parte del metodo: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 considera fondamentali: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se non ho la mente chiara e lucida è inutile che stia davanti al computer</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Equilibrio e realismo: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 pause servono a recuperare energia senza sensi di colpa, aiutandola a ritrovare lucidità.</a:t>
            </a:r>
            <a:b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b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Gestione matura del tempo: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 differenza dei medi, le pause non interrompono lo studio ma lo rendono più sostenibile e consapevole.</a:t>
            </a:r>
          </a:p>
        </p:txBody>
      </p:sp>
    </p:spTree>
    <p:extLst>
      <p:ext uri="{BB962C8B-B14F-4D97-AF65-F5344CB8AC3E}">
        <p14:creationId xmlns:p14="http://schemas.microsoft.com/office/powerpoint/2010/main" val="3750144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668DD-4FCA-C22E-12D8-4198FEE519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B51233-0DB0-7C9B-77F6-C38C1F130848}"/>
              </a:ext>
            </a:extLst>
          </p:cNvPr>
          <p:cNvSpPr/>
          <p:nvPr/>
        </p:nvSpPr>
        <p:spPr>
          <a:xfrm>
            <a:off x="-143436" y="-114300"/>
            <a:ext cx="188124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457C8005-5ED6-773D-F3C3-93FE0F12A15D}"/>
              </a:ext>
            </a:extLst>
          </p:cNvPr>
          <p:cNvSpPr txBox="1"/>
          <p:nvPr/>
        </p:nvSpPr>
        <p:spPr>
          <a:xfrm>
            <a:off x="285421" y="2227405"/>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9615D70A-780E-F1F5-87EC-8E31C4754E08}"/>
              </a:ext>
            </a:extLst>
          </p:cNvPr>
          <p:cNvSpPr txBox="1"/>
          <p:nvPr/>
        </p:nvSpPr>
        <p:spPr>
          <a:xfrm>
            <a:off x="839002" y="2739992"/>
            <a:ext cx="162306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Pause come necessità cognitiva: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Marsich evidenzia che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senza pause la mente non consolida ciò che apprende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La pausa non è tempo perso, ma tempo di sedimentazione.]</a:t>
            </a:r>
          </a:p>
          <a:p>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Rottura del senso di colpa: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psicologa spiega che molti studenti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vivono la pausa come fallimento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mentre dovrebbe essere una parte naturale del processo di studio.</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Promuovere pause intenzionali: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esperti consigliano pause brevi ma regolari, seguite da una ripresa strutturata.</a:t>
            </a:r>
          </a:p>
        </p:txBody>
      </p:sp>
      <p:sp>
        <p:nvSpPr>
          <p:cNvPr id="16" name="TextBox 16">
            <a:extLst>
              <a:ext uri="{FF2B5EF4-FFF2-40B4-BE49-F238E27FC236}">
                <a16:creationId xmlns:a16="http://schemas.microsoft.com/office/drawing/2014/main" id="{F3B97577-48E6-A00D-D3BA-2FB011750602}"/>
              </a:ext>
            </a:extLst>
          </p:cNvPr>
          <p:cNvSpPr txBox="1"/>
          <p:nvPr/>
        </p:nvSpPr>
        <p:spPr>
          <a:xfrm>
            <a:off x="285421" y="309272"/>
            <a:ext cx="17582687" cy="1010533"/>
          </a:xfrm>
          <a:prstGeom prst="rect">
            <a:avLst/>
          </a:prstGeom>
        </p:spPr>
        <p:txBody>
          <a:bodyPr wrap="square" lIns="0" tIns="0" rIns="0" bIns="0" rtlCol="0" anchor="t">
            <a:spAutoFit/>
          </a:bodyPr>
          <a:lstStyle/>
          <a:p>
            <a:pPr lvl="0" algn="ctr">
              <a:lnSpc>
                <a:spcPts val="3716"/>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5.2) Che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ruolo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hanno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le pause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nel</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tuo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studio? Ti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aiutano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o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ostacolano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t>
            </a:r>
          </a:p>
        </p:txBody>
      </p:sp>
      <p:sp>
        <p:nvSpPr>
          <p:cNvPr id="3" name="TextBox 4">
            <a:extLst>
              <a:ext uri="{FF2B5EF4-FFF2-40B4-BE49-F238E27FC236}">
                <a16:creationId xmlns:a16="http://schemas.microsoft.com/office/drawing/2014/main" id="{62CDD052-7137-5930-F167-7F71DBA4AF32}"/>
              </a:ext>
            </a:extLst>
          </p:cNvPr>
          <p:cNvSpPr txBox="1"/>
          <p:nvPr/>
        </p:nvSpPr>
        <p:spPr>
          <a:xfrm>
            <a:off x="285421" y="6826445"/>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1D2AF3CD-88FE-372F-5E2C-93CD4D1C7851}"/>
              </a:ext>
            </a:extLst>
          </p:cNvPr>
          <p:cNvSpPr txBox="1"/>
          <p:nvPr/>
        </p:nvSpPr>
        <p:spPr>
          <a:xfrm>
            <a:off x="839002" y="7334072"/>
            <a:ext cx="16230600" cy="2308324"/>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Differenze nella percezione: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medi vedono la pausa come distrazione, Veronica come momento di riequilibrio, gli esperti come strumento cognitivo.</a:t>
            </a:r>
          </a:p>
          <a:p>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Rapporto con il tempo: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 medi ne abusano o la evitano; gli esperti la pianificano.</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pausa non interrompe lo studio, ne garantisce la qualità.</a:t>
            </a:r>
          </a:p>
        </p:txBody>
      </p:sp>
    </p:spTree>
    <p:extLst>
      <p:ext uri="{BB962C8B-B14F-4D97-AF65-F5344CB8AC3E}">
        <p14:creationId xmlns:p14="http://schemas.microsoft.com/office/powerpoint/2010/main" val="1829712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227BF-4EE4-3EF1-60AA-55F0A572DC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3A14F4-3A36-DE9C-FBF9-EA84771E6849}"/>
              </a:ext>
            </a:extLst>
          </p:cNvPr>
          <p:cNvSpPr/>
          <p:nvPr/>
        </p:nvSpPr>
        <p:spPr>
          <a:xfrm>
            <a:off x="-143436" y="-114300"/>
            <a:ext cx="188886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990D6EAE-FFD9-C500-79E5-C5CBD370F990}"/>
              </a:ext>
            </a:extLst>
          </p:cNvPr>
          <p:cNvSpPr txBox="1"/>
          <p:nvPr/>
        </p:nvSpPr>
        <p:spPr>
          <a:xfrm>
            <a:off x="285420" y="1909452"/>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908FBE47-348F-837C-99BD-82C0A76B5E82}"/>
              </a:ext>
            </a:extLst>
          </p:cNvPr>
          <p:cNvSpPr txBox="1"/>
          <p:nvPr/>
        </p:nvSpPr>
        <p:spPr>
          <a:xfrm>
            <a:off x="914401" y="2387147"/>
            <a:ext cx="166878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Gestione eterogenea ma spesso reattiva: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Gaia e Stefano studiano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volta per volta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per evitare accumuli, mentre Giuliana e Caterina si trovano spesso a lavorare sotto pressione.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Programmazione parziale: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Edoardo tenta di pianificare in anticipo, ma ammette che richiede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troppo tempo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La mancanza di realismo porta ansia a ridosso degli esami.</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Controllo apparente: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Molti dichiarano tranquillità finché il carico è moderato, ma vanno in difficoltà quando aumenta, segno di una pianificazione fragile.</a:t>
            </a:r>
          </a:p>
        </p:txBody>
      </p:sp>
      <p:sp>
        <p:nvSpPr>
          <p:cNvPr id="16" name="TextBox 16">
            <a:extLst>
              <a:ext uri="{FF2B5EF4-FFF2-40B4-BE49-F238E27FC236}">
                <a16:creationId xmlns:a16="http://schemas.microsoft.com/office/drawing/2014/main" id="{0460ACEE-0D14-FB2F-4DC1-12EC78EB1F9E}"/>
              </a:ext>
            </a:extLst>
          </p:cNvPr>
          <p:cNvSpPr txBox="1"/>
          <p:nvPr/>
        </p:nvSpPr>
        <p:spPr>
          <a:xfrm>
            <a:off x="509537" y="219631"/>
            <a:ext cx="17582687"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6.1) Come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organizzi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di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fronte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ad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una</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grande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mole di studio o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agli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esami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t>
            </a:r>
          </a:p>
        </p:txBody>
      </p:sp>
      <p:sp>
        <p:nvSpPr>
          <p:cNvPr id="3" name="TextBox 4">
            <a:extLst>
              <a:ext uri="{FF2B5EF4-FFF2-40B4-BE49-F238E27FC236}">
                <a16:creationId xmlns:a16="http://schemas.microsoft.com/office/drawing/2014/main" id="{830A5176-2BDE-C9B1-66F4-72E933B5F770}"/>
              </a:ext>
            </a:extLst>
          </p:cNvPr>
          <p:cNvSpPr txBox="1"/>
          <p:nvPr/>
        </p:nvSpPr>
        <p:spPr>
          <a:xfrm>
            <a:off x="279157" y="6247026"/>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73FCAC6B-85C3-36CA-6F4E-178A3C5E81F3}"/>
              </a:ext>
            </a:extLst>
          </p:cNvPr>
          <p:cNvSpPr txBox="1"/>
          <p:nvPr/>
        </p:nvSpPr>
        <p:spPr>
          <a:xfrm>
            <a:off x="914401" y="6724721"/>
            <a:ext cx="166878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Pianificazione precisa e costante: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Veronica suddivide gli esami tra sessioni e si prepara con largo anticipo, evitando sovraccarichi.</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Consapevolezza delle proprie energie: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Sa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dove impiegare i propri sforzi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e costruisce programmi realistici.</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Gestione razionale dello stress: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sua organizzazione nasce dall’esperienza: pianificare bene non solo riduce l’ansia, ma favorisce la fiducia in sé.</a:t>
            </a:r>
          </a:p>
        </p:txBody>
      </p:sp>
    </p:spTree>
    <p:extLst>
      <p:ext uri="{BB962C8B-B14F-4D97-AF65-F5344CB8AC3E}">
        <p14:creationId xmlns:p14="http://schemas.microsoft.com/office/powerpoint/2010/main" val="3665302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0"/>
            <a:ext cx="188214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a:p>
        </p:txBody>
      </p:sp>
      <p:pic>
        <p:nvPicPr>
          <p:cNvPr id="42" name="Immagine 41" descr="Immagine che contiene persona, Viso umano, interno, Selfie&#10;&#10;Il contenuto generato dall'IA potrebbe non essere corretto.">
            <a:extLst>
              <a:ext uri="{FF2B5EF4-FFF2-40B4-BE49-F238E27FC236}">
                <a16:creationId xmlns:a16="http://schemas.microsoft.com/office/drawing/2014/main" id="{312FD990-F59F-89C6-B6E3-2ACD0A622C62}"/>
              </a:ext>
            </a:extLst>
          </p:cNvPr>
          <p:cNvPicPr>
            <a:picLocks noChangeAspect="1"/>
          </p:cNvPicPr>
          <p:nvPr/>
        </p:nvPicPr>
        <p:blipFill>
          <a:blip r:embed="rId3" cstate="print">
            <a:extLst>
              <a:ext uri="{28A0092B-C50C-407E-A947-70E740481C1C}">
                <a14:useLocalDpi xmlns:a14="http://schemas.microsoft.com/office/drawing/2010/main" val="0"/>
              </a:ext>
            </a:extLst>
          </a:blip>
          <a:srcRect l="144" t="15959" r="-758" b="13101"/>
          <a:stretch>
            <a:fillRect/>
          </a:stretch>
        </p:blipFill>
        <p:spPr>
          <a:xfrm>
            <a:off x="8325776" y="7282130"/>
            <a:ext cx="1621906" cy="1575735"/>
          </a:xfrm>
          <a:prstGeom prst="flowChartConnector">
            <a:avLst/>
          </a:prstGeom>
        </p:spPr>
      </p:pic>
      <p:pic>
        <p:nvPicPr>
          <p:cNvPr id="38" name="Immagine 37" descr="Immagine che contiene persona, Viso umano, vestiti, muro">
            <a:extLst>
              <a:ext uri="{FF2B5EF4-FFF2-40B4-BE49-F238E27FC236}">
                <a16:creationId xmlns:a16="http://schemas.microsoft.com/office/drawing/2014/main" id="{24E67CA1-8BDB-32BB-0C39-0EE1CBF6E87D}"/>
              </a:ext>
            </a:extLst>
          </p:cNvPr>
          <p:cNvPicPr>
            <a:picLocks noChangeAspect="1"/>
          </p:cNvPicPr>
          <p:nvPr/>
        </p:nvPicPr>
        <p:blipFill>
          <a:blip r:embed="rId4" cstate="print">
            <a:extLst>
              <a:ext uri="{28A0092B-C50C-407E-A947-70E740481C1C}">
                <a14:useLocalDpi xmlns:a14="http://schemas.microsoft.com/office/drawing/2010/main" val="0"/>
              </a:ext>
            </a:extLst>
          </a:blip>
          <a:srcRect l="-1969" t="22964" r="1969" b="32931"/>
          <a:stretch>
            <a:fillRect/>
          </a:stretch>
        </p:blipFill>
        <p:spPr>
          <a:xfrm>
            <a:off x="15462461" y="7264216"/>
            <a:ext cx="1641258" cy="1567205"/>
          </a:xfrm>
          <a:prstGeom prst="flowChartConnector">
            <a:avLst/>
          </a:prstGeom>
        </p:spPr>
      </p:pic>
      <p:pic>
        <p:nvPicPr>
          <p:cNvPr id="36" name="Immagine 35" descr="Immagine che contiene persona, vestiti, Viso umano, sorriso">
            <a:extLst>
              <a:ext uri="{FF2B5EF4-FFF2-40B4-BE49-F238E27FC236}">
                <a16:creationId xmlns:a16="http://schemas.microsoft.com/office/drawing/2014/main" id="{1C9A1F4F-4F1C-EF34-A8F5-4303A04387B5}"/>
              </a:ext>
            </a:extLst>
          </p:cNvPr>
          <p:cNvPicPr>
            <a:picLocks noChangeAspect="1"/>
          </p:cNvPicPr>
          <p:nvPr/>
        </p:nvPicPr>
        <p:blipFill>
          <a:blip r:embed="rId5" cstate="print">
            <a:extLst>
              <a:ext uri="{28A0092B-C50C-407E-A947-70E740481C1C}">
                <a14:useLocalDpi xmlns:a14="http://schemas.microsoft.com/office/drawing/2010/main" val="0"/>
              </a:ext>
            </a:extLst>
          </a:blip>
          <a:srcRect l="31385" t="22981" r="31771" b="49279"/>
          <a:stretch>
            <a:fillRect/>
          </a:stretch>
        </p:blipFill>
        <p:spPr>
          <a:xfrm>
            <a:off x="11899374" y="7264216"/>
            <a:ext cx="1599320" cy="1605491"/>
          </a:xfrm>
          <a:prstGeom prst="flowChartConnector">
            <a:avLst/>
          </a:prstGeom>
        </p:spPr>
      </p:pic>
      <p:pic>
        <p:nvPicPr>
          <p:cNvPr id="34" name="Immagine 33" descr="Immagine che contiene Viso umano, persona, sorriso, collo">
            <a:extLst>
              <a:ext uri="{FF2B5EF4-FFF2-40B4-BE49-F238E27FC236}">
                <a16:creationId xmlns:a16="http://schemas.microsoft.com/office/drawing/2014/main" id="{89173326-7762-56AA-DDD1-BD1C6E5266C9}"/>
              </a:ext>
            </a:extLst>
          </p:cNvPr>
          <p:cNvPicPr>
            <a:picLocks noChangeAspect="1"/>
          </p:cNvPicPr>
          <p:nvPr/>
        </p:nvPicPr>
        <p:blipFill>
          <a:blip r:embed="rId6" cstate="print">
            <a:extLst>
              <a:ext uri="{28A0092B-C50C-407E-A947-70E740481C1C}">
                <a14:useLocalDpi xmlns:a14="http://schemas.microsoft.com/office/drawing/2010/main" val="0"/>
              </a:ext>
            </a:extLst>
          </a:blip>
          <a:srcRect t="15237" b="21482"/>
          <a:stretch>
            <a:fillRect/>
          </a:stretch>
        </p:blipFill>
        <p:spPr>
          <a:xfrm>
            <a:off x="4777638" y="3878447"/>
            <a:ext cx="1599320" cy="1518108"/>
          </a:xfrm>
          <a:prstGeom prst="flowChartConnector">
            <a:avLst/>
          </a:prstGeom>
        </p:spPr>
      </p:pic>
      <p:pic>
        <p:nvPicPr>
          <p:cNvPr id="32" name="Immagine 31" descr="Immagine che contiene Viso umano, persona, ritratto, Fronte&#10;&#10;Il contenuto generato dall'IA potrebbe non essere corretto.">
            <a:extLst>
              <a:ext uri="{FF2B5EF4-FFF2-40B4-BE49-F238E27FC236}">
                <a16:creationId xmlns:a16="http://schemas.microsoft.com/office/drawing/2014/main" id="{8DDABE8E-ACB3-8C04-03C3-DD221FB1B13C}"/>
              </a:ext>
            </a:extLst>
          </p:cNvPr>
          <p:cNvPicPr>
            <a:picLocks noChangeAspect="1"/>
          </p:cNvPicPr>
          <p:nvPr/>
        </p:nvPicPr>
        <p:blipFill>
          <a:blip r:embed="rId7" cstate="print">
            <a:extLst>
              <a:ext uri="{28A0092B-C50C-407E-A947-70E740481C1C}">
                <a14:useLocalDpi xmlns:a14="http://schemas.microsoft.com/office/drawing/2010/main" val="0"/>
              </a:ext>
            </a:extLst>
          </a:blip>
          <a:srcRect t="5997" b="14002"/>
          <a:stretch>
            <a:fillRect/>
          </a:stretch>
        </p:blipFill>
        <p:spPr>
          <a:xfrm>
            <a:off x="8349270" y="3919660"/>
            <a:ext cx="1589460" cy="1564793"/>
          </a:xfrm>
          <a:prstGeom prst="flowChartConnector">
            <a:avLst/>
          </a:prstGeom>
        </p:spPr>
      </p:pic>
      <p:pic>
        <p:nvPicPr>
          <p:cNvPr id="28" name="Immagine 27">
            <a:extLst>
              <a:ext uri="{FF2B5EF4-FFF2-40B4-BE49-F238E27FC236}">
                <a16:creationId xmlns:a16="http://schemas.microsoft.com/office/drawing/2014/main" id="{5DB228ED-8BCD-686B-3A03-AC7EF25270A6}"/>
              </a:ext>
            </a:extLst>
          </p:cNvPr>
          <p:cNvPicPr>
            <a:picLocks noChangeAspect="1"/>
          </p:cNvPicPr>
          <p:nvPr/>
        </p:nvPicPr>
        <p:blipFill>
          <a:blip r:embed="rId8" cstate="print">
            <a:extLst>
              <a:ext uri="{28A0092B-C50C-407E-A947-70E740481C1C}">
                <a14:useLocalDpi xmlns:a14="http://schemas.microsoft.com/office/drawing/2010/main" val="0"/>
              </a:ext>
            </a:extLst>
          </a:blip>
          <a:srcRect t="5303" b="17652"/>
          <a:stretch>
            <a:fillRect/>
          </a:stretch>
        </p:blipFill>
        <p:spPr>
          <a:xfrm>
            <a:off x="1220318" y="3907021"/>
            <a:ext cx="1598555" cy="1593837"/>
          </a:xfrm>
          <a:prstGeom prst="flowChartConnector">
            <a:avLst/>
          </a:prstGeom>
        </p:spPr>
      </p:pic>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9"/>
            <a:stretch>
              <a:fillRect/>
            </a:stretch>
          </a:blipFill>
        </p:spPr>
        <p:txBody>
          <a:bodyPr/>
          <a:lstStyle/>
          <a:p>
            <a:endParaRPr lang="it-IT" dirty="0"/>
          </a:p>
        </p:txBody>
      </p:sp>
      <p:sp>
        <p:nvSpPr>
          <p:cNvPr id="4" name="Freeform 4"/>
          <p:cNvSpPr/>
          <p:nvPr/>
        </p:nvSpPr>
        <p:spPr>
          <a:xfrm>
            <a:off x="-5892633" y="466322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9"/>
            <a:stretch>
              <a:fillRect/>
            </a:stretch>
          </a:blipFill>
        </p:spPr>
        <p:txBody>
          <a:bodyPr/>
          <a:lstStyle/>
          <a:p>
            <a:endParaRPr lang="it-IT"/>
          </a:p>
        </p:txBody>
      </p:sp>
      <p:sp>
        <p:nvSpPr>
          <p:cNvPr id="5" name="TextBox 5"/>
          <p:cNvSpPr txBox="1"/>
          <p:nvPr/>
        </p:nvSpPr>
        <p:spPr>
          <a:xfrm>
            <a:off x="4312016" y="703397"/>
            <a:ext cx="9610678" cy="1010854"/>
          </a:xfrm>
          <a:prstGeom prst="rect">
            <a:avLst/>
          </a:prstGeom>
        </p:spPr>
        <p:txBody>
          <a:bodyPr lIns="0" tIns="0" rIns="0" bIns="0" rtlCol="0" anchor="t">
            <a:spAutoFit/>
          </a:bodyPr>
          <a:lstStyle/>
          <a:p>
            <a:pPr marL="0" lvl="0" indent="0" algn="ctr">
              <a:lnSpc>
                <a:spcPts val="7693"/>
              </a:lnSpc>
              <a:spcBef>
                <a:spcPct val="0"/>
              </a:spcBef>
            </a:pPr>
            <a:r>
              <a:rPr lang="en-US" sz="12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01  IL TEAM</a:t>
            </a:r>
          </a:p>
        </p:txBody>
      </p:sp>
      <p:sp>
        <p:nvSpPr>
          <p:cNvPr id="6" name="Freeform 6"/>
          <p:cNvSpPr/>
          <p:nvPr/>
        </p:nvSpPr>
        <p:spPr>
          <a:xfrm>
            <a:off x="1028700" y="3711478"/>
            <a:ext cx="1984925" cy="1984925"/>
          </a:xfrm>
          <a:custGeom>
            <a:avLst/>
            <a:gdLst/>
            <a:ahLst/>
            <a:cxnLst/>
            <a:rect l="l" t="t" r="r" b="b"/>
            <a:pathLst>
              <a:path w="1984925" h="1984925">
                <a:moveTo>
                  <a:pt x="0" y="0"/>
                </a:moveTo>
                <a:lnTo>
                  <a:pt x="1984925" y="0"/>
                </a:lnTo>
                <a:lnTo>
                  <a:pt x="1984925" y="1984925"/>
                </a:lnTo>
                <a:lnTo>
                  <a:pt x="0" y="19849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7" name="Freeform 7"/>
          <p:cNvSpPr/>
          <p:nvPr/>
        </p:nvSpPr>
        <p:spPr>
          <a:xfrm>
            <a:off x="4579221" y="3648393"/>
            <a:ext cx="1984925" cy="1984925"/>
          </a:xfrm>
          <a:custGeom>
            <a:avLst/>
            <a:gdLst/>
            <a:ahLst/>
            <a:cxnLst/>
            <a:rect l="l" t="t" r="r" b="b"/>
            <a:pathLst>
              <a:path w="1984925" h="1984925">
                <a:moveTo>
                  <a:pt x="0" y="0"/>
                </a:moveTo>
                <a:lnTo>
                  <a:pt x="1984925" y="0"/>
                </a:lnTo>
                <a:lnTo>
                  <a:pt x="1984925" y="1984925"/>
                </a:lnTo>
                <a:lnTo>
                  <a:pt x="0" y="19849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8" name="Freeform 8"/>
          <p:cNvSpPr/>
          <p:nvPr/>
        </p:nvSpPr>
        <p:spPr>
          <a:xfrm>
            <a:off x="8128365" y="3711478"/>
            <a:ext cx="1984925" cy="1984925"/>
          </a:xfrm>
          <a:custGeom>
            <a:avLst/>
            <a:gdLst/>
            <a:ahLst/>
            <a:cxnLst/>
            <a:rect l="l" t="t" r="r" b="b"/>
            <a:pathLst>
              <a:path w="1984925" h="1984925">
                <a:moveTo>
                  <a:pt x="0" y="0"/>
                </a:moveTo>
                <a:lnTo>
                  <a:pt x="1984924" y="0"/>
                </a:lnTo>
                <a:lnTo>
                  <a:pt x="1984924" y="1984925"/>
                </a:lnTo>
                <a:lnTo>
                  <a:pt x="0" y="19849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9" name="Freeform 9"/>
          <p:cNvSpPr/>
          <p:nvPr/>
        </p:nvSpPr>
        <p:spPr>
          <a:xfrm>
            <a:off x="11712609" y="7077535"/>
            <a:ext cx="1984925" cy="1984925"/>
          </a:xfrm>
          <a:custGeom>
            <a:avLst/>
            <a:gdLst/>
            <a:ahLst/>
            <a:cxnLst/>
            <a:rect l="l" t="t" r="r" b="b"/>
            <a:pathLst>
              <a:path w="1984925" h="1984925">
                <a:moveTo>
                  <a:pt x="0" y="0"/>
                </a:moveTo>
                <a:lnTo>
                  <a:pt x="1984925" y="0"/>
                </a:lnTo>
                <a:lnTo>
                  <a:pt x="1984925" y="1984925"/>
                </a:lnTo>
                <a:lnTo>
                  <a:pt x="0" y="19849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10" name="Freeform 10"/>
          <p:cNvSpPr/>
          <p:nvPr/>
        </p:nvSpPr>
        <p:spPr>
          <a:xfrm>
            <a:off x="8128365" y="7077535"/>
            <a:ext cx="1984925" cy="1984925"/>
          </a:xfrm>
          <a:custGeom>
            <a:avLst/>
            <a:gdLst/>
            <a:ahLst/>
            <a:cxnLst/>
            <a:rect l="l" t="t" r="r" b="b"/>
            <a:pathLst>
              <a:path w="1984925" h="1984925">
                <a:moveTo>
                  <a:pt x="0" y="0"/>
                </a:moveTo>
                <a:lnTo>
                  <a:pt x="1984924" y="0"/>
                </a:lnTo>
                <a:lnTo>
                  <a:pt x="1984924" y="1984925"/>
                </a:lnTo>
                <a:lnTo>
                  <a:pt x="0" y="19849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11" name="Freeform 11"/>
          <p:cNvSpPr/>
          <p:nvPr/>
        </p:nvSpPr>
        <p:spPr>
          <a:xfrm>
            <a:off x="15274375" y="7077535"/>
            <a:ext cx="1984925" cy="1984925"/>
          </a:xfrm>
          <a:custGeom>
            <a:avLst/>
            <a:gdLst/>
            <a:ahLst/>
            <a:cxnLst/>
            <a:rect l="l" t="t" r="r" b="b"/>
            <a:pathLst>
              <a:path w="1984925" h="1984925">
                <a:moveTo>
                  <a:pt x="0" y="0"/>
                </a:moveTo>
                <a:lnTo>
                  <a:pt x="1984925" y="0"/>
                </a:lnTo>
                <a:lnTo>
                  <a:pt x="1984925" y="1984925"/>
                </a:lnTo>
                <a:lnTo>
                  <a:pt x="0" y="19849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12" name="TextBox 12"/>
          <p:cNvSpPr txBox="1"/>
          <p:nvPr/>
        </p:nvSpPr>
        <p:spPr>
          <a:xfrm>
            <a:off x="1275753" y="5880355"/>
            <a:ext cx="1487686" cy="206467"/>
          </a:xfrm>
          <a:prstGeom prst="rect">
            <a:avLst/>
          </a:prstGeom>
        </p:spPr>
        <p:txBody>
          <a:bodyPr wrap="square" lIns="0" tIns="0" rIns="0" bIns="0" rtlCol="0" anchor="t">
            <a:spAutoFit/>
          </a:bodyPr>
          <a:lstStyle/>
          <a:p>
            <a:pPr marL="0" lvl="0" indent="0" algn="ctr">
              <a:lnSpc>
                <a:spcPts val="1440"/>
              </a:lnSpc>
              <a:spcBef>
                <a:spcPct val="0"/>
              </a:spcBef>
            </a:pPr>
            <a:r>
              <a:rPr lang="en-US" sz="2000" b="1" dirty="0">
                <a:solidFill>
                  <a:srgbClr val="40B8F5"/>
                </a:solidFill>
                <a:latin typeface="Poppins Bold"/>
                <a:ea typeface="Poppins Bold"/>
                <a:cs typeface="Poppins Bold"/>
                <a:sym typeface="Poppins Bold"/>
              </a:rPr>
              <a:t>ALBERTO  R.</a:t>
            </a:r>
          </a:p>
        </p:txBody>
      </p:sp>
      <p:sp>
        <p:nvSpPr>
          <p:cNvPr id="13" name="TextBox 13"/>
          <p:cNvSpPr txBox="1"/>
          <p:nvPr/>
        </p:nvSpPr>
        <p:spPr>
          <a:xfrm>
            <a:off x="4576013" y="5880356"/>
            <a:ext cx="1984925" cy="206467"/>
          </a:xfrm>
          <a:prstGeom prst="rect">
            <a:avLst/>
          </a:prstGeom>
        </p:spPr>
        <p:txBody>
          <a:bodyPr wrap="square" lIns="0" tIns="0" rIns="0" bIns="0" rtlCol="0" anchor="t">
            <a:spAutoFit/>
          </a:bodyPr>
          <a:lstStyle/>
          <a:p>
            <a:pPr marL="0" lvl="0" indent="0" algn="ctr">
              <a:lnSpc>
                <a:spcPts val="1440"/>
              </a:lnSpc>
              <a:spcBef>
                <a:spcPct val="0"/>
              </a:spcBef>
            </a:pPr>
            <a:r>
              <a:rPr lang="en-US" sz="2000" b="1" dirty="0">
                <a:solidFill>
                  <a:srgbClr val="40B8F5"/>
                </a:solidFill>
                <a:latin typeface="Poppins Bold"/>
                <a:ea typeface="Poppins Bold"/>
                <a:cs typeface="Poppins Bold"/>
                <a:sym typeface="Poppins Bold"/>
              </a:rPr>
              <a:t>ALBERTO G.</a:t>
            </a:r>
          </a:p>
        </p:txBody>
      </p:sp>
      <p:sp>
        <p:nvSpPr>
          <p:cNvPr id="14" name="TextBox 14"/>
          <p:cNvSpPr txBox="1"/>
          <p:nvPr/>
        </p:nvSpPr>
        <p:spPr>
          <a:xfrm>
            <a:off x="8530752" y="3463163"/>
            <a:ext cx="1226495" cy="236222"/>
          </a:xfrm>
          <a:prstGeom prst="rect">
            <a:avLst/>
          </a:prstGeom>
        </p:spPr>
        <p:txBody>
          <a:bodyPr lIns="0" tIns="0" rIns="0" bIns="0" rtlCol="0" anchor="t">
            <a:spAutoFit/>
          </a:bodyPr>
          <a:lstStyle/>
          <a:p>
            <a:pPr marL="0" lvl="0" indent="0" algn="ctr">
              <a:lnSpc>
                <a:spcPts val="1440"/>
              </a:lnSpc>
              <a:spcBef>
                <a:spcPct val="0"/>
              </a:spcBef>
            </a:pPr>
            <a:r>
              <a:rPr lang="en-US" sz="2000" b="1" dirty="0">
                <a:solidFill>
                  <a:srgbClr val="40B8F5"/>
                </a:solidFill>
                <a:latin typeface="Poppins Bold"/>
                <a:ea typeface="Poppins Bold"/>
                <a:cs typeface="Poppins Bold"/>
                <a:sym typeface="Poppins Bold"/>
              </a:rPr>
              <a:t>ANTONIO</a:t>
            </a:r>
          </a:p>
        </p:txBody>
      </p:sp>
      <p:sp>
        <p:nvSpPr>
          <p:cNvPr id="15" name="TextBox 15"/>
          <p:cNvSpPr txBox="1"/>
          <p:nvPr/>
        </p:nvSpPr>
        <p:spPr>
          <a:xfrm>
            <a:off x="11889240" y="9249141"/>
            <a:ext cx="1605711" cy="206467"/>
          </a:xfrm>
          <a:prstGeom prst="rect">
            <a:avLst/>
          </a:prstGeom>
        </p:spPr>
        <p:txBody>
          <a:bodyPr wrap="square" lIns="0" tIns="0" rIns="0" bIns="0" rtlCol="0" anchor="t">
            <a:spAutoFit/>
          </a:bodyPr>
          <a:lstStyle/>
          <a:p>
            <a:pPr marL="0" lvl="0" indent="0" algn="ctr">
              <a:lnSpc>
                <a:spcPts val="1440"/>
              </a:lnSpc>
              <a:spcBef>
                <a:spcPct val="0"/>
              </a:spcBef>
            </a:pPr>
            <a:r>
              <a:rPr lang="en-US" sz="2000" b="1" dirty="0">
                <a:solidFill>
                  <a:srgbClr val="40B8F5"/>
                </a:solidFill>
                <a:latin typeface="Poppins Bold"/>
                <a:ea typeface="Poppins Bold"/>
                <a:cs typeface="Poppins Bold"/>
                <a:sym typeface="Poppins Bold"/>
              </a:rPr>
              <a:t>GIACOMO</a:t>
            </a:r>
          </a:p>
        </p:txBody>
      </p:sp>
      <p:sp>
        <p:nvSpPr>
          <p:cNvPr id="16" name="TextBox 16"/>
          <p:cNvSpPr txBox="1"/>
          <p:nvPr/>
        </p:nvSpPr>
        <p:spPr>
          <a:xfrm>
            <a:off x="8504107" y="9286503"/>
            <a:ext cx="1226495" cy="236222"/>
          </a:xfrm>
          <a:prstGeom prst="rect">
            <a:avLst/>
          </a:prstGeom>
        </p:spPr>
        <p:txBody>
          <a:bodyPr lIns="0" tIns="0" rIns="0" bIns="0" rtlCol="0" anchor="t">
            <a:spAutoFit/>
          </a:bodyPr>
          <a:lstStyle/>
          <a:p>
            <a:pPr marL="0" lvl="0" indent="0" algn="ctr">
              <a:lnSpc>
                <a:spcPts val="1440"/>
              </a:lnSpc>
              <a:spcBef>
                <a:spcPct val="0"/>
              </a:spcBef>
            </a:pPr>
            <a:r>
              <a:rPr lang="en-US" sz="2000" b="1" dirty="0">
                <a:solidFill>
                  <a:srgbClr val="40B8F5"/>
                </a:solidFill>
                <a:latin typeface="Poppins Bold"/>
                <a:ea typeface="Poppins Bold"/>
                <a:cs typeface="Poppins Bold"/>
                <a:sym typeface="Poppins Bold"/>
              </a:rPr>
              <a:t>ENRICO</a:t>
            </a:r>
          </a:p>
        </p:txBody>
      </p:sp>
      <p:sp>
        <p:nvSpPr>
          <p:cNvPr id="17" name="TextBox 17"/>
          <p:cNvSpPr txBox="1"/>
          <p:nvPr/>
        </p:nvSpPr>
        <p:spPr>
          <a:xfrm>
            <a:off x="15653589" y="9286503"/>
            <a:ext cx="1226495" cy="236222"/>
          </a:xfrm>
          <a:prstGeom prst="rect">
            <a:avLst/>
          </a:prstGeom>
        </p:spPr>
        <p:txBody>
          <a:bodyPr lIns="0" tIns="0" rIns="0" bIns="0" rtlCol="0" anchor="t">
            <a:spAutoFit/>
          </a:bodyPr>
          <a:lstStyle/>
          <a:p>
            <a:pPr marL="0" lvl="0" indent="0" algn="ctr">
              <a:lnSpc>
                <a:spcPts val="1440"/>
              </a:lnSpc>
              <a:spcBef>
                <a:spcPct val="0"/>
              </a:spcBef>
            </a:pPr>
            <a:r>
              <a:rPr lang="en-US" sz="2000" b="1" dirty="0">
                <a:solidFill>
                  <a:srgbClr val="40B8F5"/>
                </a:solidFill>
                <a:latin typeface="Poppins Bold"/>
                <a:ea typeface="Poppins Bold"/>
                <a:cs typeface="Poppins Bold"/>
                <a:sym typeface="Poppins Bold"/>
              </a:rPr>
              <a:t>NICOLA</a:t>
            </a:r>
          </a:p>
        </p:txBody>
      </p:sp>
      <p:sp>
        <p:nvSpPr>
          <p:cNvPr id="18" name="AutoShape 18"/>
          <p:cNvSpPr/>
          <p:nvPr/>
        </p:nvSpPr>
        <p:spPr>
          <a:xfrm>
            <a:off x="9117355" y="5708496"/>
            <a:ext cx="3472" cy="1369039"/>
          </a:xfrm>
          <a:prstGeom prst="line">
            <a:avLst/>
          </a:prstGeom>
          <a:ln w="57150" cap="rnd">
            <a:solidFill>
              <a:srgbClr val="5CE5F8"/>
            </a:solidFill>
            <a:prstDash val="sysDot"/>
            <a:headEnd type="none" w="sm" len="sm"/>
            <a:tailEnd type="none" w="sm" len="sm"/>
          </a:ln>
        </p:spPr>
        <p:txBody>
          <a:bodyPr/>
          <a:lstStyle/>
          <a:p>
            <a:endParaRPr lang="it-IT"/>
          </a:p>
        </p:txBody>
      </p:sp>
      <p:sp>
        <p:nvSpPr>
          <p:cNvPr id="19" name="AutoShape 19"/>
          <p:cNvSpPr/>
          <p:nvPr/>
        </p:nvSpPr>
        <p:spPr>
          <a:xfrm flipV="1">
            <a:off x="13697534" y="8092363"/>
            <a:ext cx="1599320" cy="0"/>
          </a:xfrm>
          <a:prstGeom prst="line">
            <a:avLst/>
          </a:prstGeom>
          <a:ln w="57150" cap="rnd">
            <a:solidFill>
              <a:srgbClr val="5CE5F8"/>
            </a:solidFill>
            <a:prstDash val="sysDot"/>
            <a:headEnd type="none" w="sm" len="sm"/>
            <a:tailEnd type="none" w="sm" len="sm"/>
          </a:ln>
        </p:spPr>
        <p:txBody>
          <a:bodyPr/>
          <a:lstStyle/>
          <a:p>
            <a:endParaRPr lang="it-IT"/>
          </a:p>
        </p:txBody>
      </p:sp>
      <p:sp>
        <p:nvSpPr>
          <p:cNvPr id="20" name="AutoShape 20"/>
          <p:cNvSpPr/>
          <p:nvPr/>
        </p:nvSpPr>
        <p:spPr>
          <a:xfrm>
            <a:off x="6529044" y="4726306"/>
            <a:ext cx="1599320" cy="0"/>
          </a:xfrm>
          <a:prstGeom prst="line">
            <a:avLst/>
          </a:prstGeom>
          <a:ln w="57150" cap="rnd">
            <a:solidFill>
              <a:srgbClr val="5CE5F8"/>
            </a:solidFill>
            <a:prstDash val="sysDot"/>
            <a:headEnd type="none" w="sm" len="sm"/>
            <a:tailEnd type="none" w="sm" len="sm"/>
          </a:ln>
        </p:spPr>
        <p:txBody>
          <a:bodyPr/>
          <a:lstStyle/>
          <a:p>
            <a:endParaRPr lang="it-IT"/>
          </a:p>
        </p:txBody>
      </p:sp>
      <p:sp>
        <p:nvSpPr>
          <p:cNvPr id="21" name="AutoShape 21"/>
          <p:cNvSpPr/>
          <p:nvPr/>
        </p:nvSpPr>
        <p:spPr>
          <a:xfrm flipV="1">
            <a:off x="10113289" y="8092363"/>
            <a:ext cx="1599320" cy="0"/>
          </a:xfrm>
          <a:prstGeom prst="line">
            <a:avLst/>
          </a:prstGeom>
          <a:ln w="57150" cap="rnd">
            <a:solidFill>
              <a:srgbClr val="5CE5F8"/>
            </a:solidFill>
            <a:prstDash val="sysDot"/>
            <a:headEnd type="none" w="sm" len="sm"/>
            <a:tailEnd type="none" w="sm" len="sm"/>
          </a:ln>
        </p:spPr>
        <p:txBody>
          <a:bodyPr/>
          <a:lstStyle/>
          <a:p>
            <a:endParaRPr lang="it-IT"/>
          </a:p>
        </p:txBody>
      </p:sp>
      <p:sp>
        <p:nvSpPr>
          <p:cNvPr id="22" name="AutoShape 22"/>
          <p:cNvSpPr/>
          <p:nvPr/>
        </p:nvSpPr>
        <p:spPr>
          <a:xfrm>
            <a:off x="2979901" y="4663221"/>
            <a:ext cx="1599320" cy="0"/>
          </a:xfrm>
          <a:prstGeom prst="line">
            <a:avLst/>
          </a:prstGeom>
          <a:ln w="57150" cap="rnd">
            <a:solidFill>
              <a:srgbClr val="5CE5F8"/>
            </a:solidFill>
            <a:prstDash val="sysDot"/>
            <a:headEnd type="none" w="sm" len="sm"/>
            <a:tailEnd type="none" w="sm" len="sm"/>
          </a:ln>
        </p:spPr>
        <p:txBody>
          <a:bodyPr/>
          <a:lstStyle/>
          <a:p>
            <a:endParaRPr lang="it-IT"/>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A5751-EA0E-5A6F-2A9C-E60C879AA7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E6306D-9BC7-6322-5CC9-70CE45BC8710}"/>
              </a:ext>
            </a:extLst>
          </p:cNvPr>
          <p:cNvSpPr/>
          <p:nvPr/>
        </p:nvSpPr>
        <p:spPr>
          <a:xfrm>
            <a:off x="-143436" y="-114300"/>
            <a:ext cx="185838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97BFD6DE-87E8-6180-DBF2-7ECCC0FF1851}"/>
              </a:ext>
            </a:extLst>
          </p:cNvPr>
          <p:cNvSpPr txBox="1"/>
          <p:nvPr/>
        </p:nvSpPr>
        <p:spPr>
          <a:xfrm>
            <a:off x="298255" y="1941704"/>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B23A6626-C923-E7D7-6A98-92EAF92B2A86}"/>
              </a:ext>
            </a:extLst>
          </p:cNvPr>
          <p:cNvSpPr txBox="1"/>
          <p:nvPr/>
        </p:nvSpPr>
        <p:spPr>
          <a:xfrm>
            <a:off x="851034" y="2537379"/>
            <a:ext cx="15380053"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Gestione pianificata dello sforzo: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Marsich consiglia di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spalmare lo studio nel tempo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e di fissare obiettivi realistici.</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Autovalutazione e consapevolezza: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psicologa invita gli studenti a chiedersi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quanto riesco a fare davvero in un giorno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evitando il mito della produttività continua.</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Preparazione come allenamento: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esperti considerano l’esame un esercizio di gestione mentale, non solo di memoria.</a:t>
            </a:r>
          </a:p>
        </p:txBody>
      </p:sp>
      <p:sp>
        <p:nvSpPr>
          <p:cNvPr id="16" name="TextBox 16">
            <a:extLst>
              <a:ext uri="{FF2B5EF4-FFF2-40B4-BE49-F238E27FC236}">
                <a16:creationId xmlns:a16="http://schemas.microsoft.com/office/drawing/2014/main" id="{4D0ABD53-4A4A-EAFD-6D75-8281D9A74B1E}"/>
              </a:ext>
            </a:extLst>
          </p:cNvPr>
          <p:cNvSpPr txBox="1"/>
          <p:nvPr/>
        </p:nvSpPr>
        <p:spPr>
          <a:xfrm>
            <a:off x="352656" y="348896"/>
            <a:ext cx="17582687"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6.2) Come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organizzi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di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fronte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ad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una</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grande</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mole di studio o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agli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esami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t>
            </a:r>
          </a:p>
        </p:txBody>
      </p:sp>
      <p:sp>
        <p:nvSpPr>
          <p:cNvPr id="3" name="TextBox 4">
            <a:extLst>
              <a:ext uri="{FF2B5EF4-FFF2-40B4-BE49-F238E27FC236}">
                <a16:creationId xmlns:a16="http://schemas.microsoft.com/office/drawing/2014/main" id="{ECE989C9-A29C-72DC-059D-2879F33AA86B}"/>
              </a:ext>
            </a:extLst>
          </p:cNvPr>
          <p:cNvSpPr txBox="1"/>
          <p:nvPr/>
        </p:nvSpPr>
        <p:spPr>
          <a:xfrm>
            <a:off x="285421" y="6463399"/>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63F60226-8F1C-F8DE-6D76-1ABBEDF1E376}"/>
              </a:ext>
            </a:extLst>
          </p:cNvPr>
          <p:cNvSpPr txBox="1"/>
          <p:nvPr/>
        </p:nvSpPr>
        <p:spPr>
          <a:xfrm>
            <a:off x="838200" y="7031401"/>
            <a:ext cx="15380053" cy="269304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Strategia vs. istinto: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medi studiano sotto pressione, Veronica pianifica, gli esperti insegnano a distribuire energie.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Visione temporale: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si concentrano sul risultato immediato, gli esperti sulla sostenibilità.</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il successo agli esami dipende più dalla gestione dei ritmi che dalla quantità di studio.</a:t>
            </a:r>
          </a:p>
        </p:txBody>
      </p:sp>
    </p:spTree>
    <p:extLst>
      <p:ext uri="{BB962C8B-B14F-4D97-AF65-F5344CB8AC3E}">
        <p14:creationId xmlns:p14="http://schemas.microsoft.com/office/powerpoint/2010/main" val="166180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2D7FC-8A91-E592-7D33-A4709B29C9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B255E8-ECD3-F594-B9D3-06C93B880A05}"/>
              </a:ext>
            </a:extLst>
          </p:cNvPr>
          <p:cNvSpPr/>
          <p:nvPr/>
        </p:nvSpPr>
        <p:spPr>
          <a:xfrm>
            <a:off x="-147918" y="-114300"/>
            <a:ext cx="185838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4DC2F6F0-8BE3-0F48-7DE3-4EC17E295049}"/>
              </a:ext>
            </a:extLst>
          </p:cNvPr>
          <p:cNvSpPr txBox="1"/>
          <p:nvPr/>
        </p:nvSpPr>
        <p:spPr>
          <a:xfrm>
            <a:off x="352656" y="2103725"/>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718E904A-163B-5266-24F5-2FE4547E1877}"/>
              </a:ext>
            </a:extLst>
          </p:cNvPr>
          <p:cNvSpPr txBox="1"/>
          <p:nvPr/>
        </p:nvSpPr>
        <p:spPr>
          <a:xfrm>
            <a:off x="838200" y="2668990"/>
            <a:ext cx="159258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Valutazioni divergenti: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Giuliana e Caterina trovano lo studio condiviso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fondamentale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per restare motivate e alleggerire lo stress, mentre Stefano lo evita perché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 altre persone distraggono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Benefici emotivi: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Edoardo lo considera utile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affrontare lo studio con più serenità</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e Giovanni lo usa come momento di confronto costruttivo.</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Dimensione sociale ambivalente: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Lo studio in gruppo può sostenere la motivazione ma anche generare distrazione, dipendendo molto dalla compatibilità tra compagni.</a:t>
            </a:r>
          </a:p>
        </p:txBody>
      </p:sp>
      <p:sp>
        <p:nvSpPr>
          <p:cNvPr id="16" name="TextBox 16">
            <a:extLst>
              <a:ext uri="{FF2B5EF4-FFF2-40B4-BE49-F238E27FC236}">
                <a16:creationId xmlns:a16="http://schemas.microsoft.com/office/drawing/2014/main" id="{AA6B6F2D-6065-8FE9-ACED-4B64DCC828E6}"/>
              </a:ext>
            </a:extLst>
          </p:cNvPr>
          <p:cNvSpPr txBox="1"/>
          <p:nvPr/>
        </p:nvSpPr>
        <p:spPr>
          <a:xfrm>
            <a:off x="352656" y="219631"/>
            <a:ext cx="17582687"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7.1) Qual è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l’impatto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dello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studio in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coompagnia</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o del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rapporto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degli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altri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sul</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tuo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apprendimento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p>
        </p:txBody>
      </p:sp>
      <p:sp>
        <p:nvSpPr>
          <p:cNvPr id="3" name="TextBox 4">
            <a:extLst>
              <a:ext uri="{FF2B5EF4-FFF2-40B4-BE49-F238E27FC236}">
                <a16:creationId xmlns:a16="http://schemas.microsoft.com/office/drawing/2014/main" id="{927940FC-6AEC-3FB2-6F29-EE041F2A864D}"/>
              </a:ext>
            </a:extLst>
          </p:cNvPr>
          <p:cNvSpPr txBox="1"/>
          <p:nvPr/>
        </p:nvSpPr>
        <p:spPr>
          <a:xfrm>
            <a:off x="352656" y="6437696"/>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34270283-FB62-C827-D824-E74ED6442F7F}"/>
              </a:ext>
            </a:extLst>
          </p:cNvPr>
          <p:cNvSpPr txBox="1"/>
          <p:nvPr/>
        </p:nvSpPr>
        <p:spPr>
          <a:xfrm>
            <a:off x="838200" y="6989603"/>
            <a:ext cx="159258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Condivisione come risorsa evolutiva: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Racconta che studiare con altri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mi ha aiutato a rendermi conto che ci sta essere in difficoltà, non è un problema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Crescita personale: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collaborazione l’ha aiutata ad accettare il fallimento e a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capire quali sono le tue forze e di utilizzarle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Sostegno reciproco: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lei lo studio condiviso è un’esperienza di empatia e confronto, più legata alla consapevolezza che alla performance.</a:t>
            </a:r>
          </a:p>
        </p:txBody>
      </p:sp>
    </p:spTree>
    <p:extLst>
      <p:ext uri="{BB962C8B-B14F-4D97-AF65-F5344CB8AC3E}">
        <p14:creationId xmlns:p14="http://schemas.microsoft.com/office/powerpoint/2010/main" val="3246485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1E985-F9F9-C6BC-0D5B-5C4A277C32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72334B-6837-CE29-CA9D-F9CCC00FD19B}"/>
              </a:ext>
            </a:extLst>
          </p:cNvPr>
          <p:cNvSpPr/>
          <p:nvPr/>
        </p:nvSpPr>
        <p:spPr>
          <a:xfrm>
            <a:off x="-147919" y="-114300"/>
            <a:ext cx="185838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29ECDA98-AE8E-302E-8B8C-4F6FF8198DF2}"/>
              </a:ext>
            </a:extLst>
          </p:cNvPr>
          <p:cNvSpPr txBox="1"/>
          <p:nvPr/>
        </p:nvSpPr>
        <p:spPr>
          <a:xfrm>
            <a:off x="268791" y="2016484"/>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FE25E780-035A-DC8E-E7D7-B9DB695CDC2C}"/>
              </a:ext>
            </a:extLst>
          </p:cNvPr>
          <p:cNvSpPr txBox="1"/>
          <p:nvPr/>
        </p:nvSpPr>
        <p:spPr>
          <a:xfrm>
            <a:off x="838200" y="2633851"/>
            <a:ext cx="15621001"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Valore relazionale dell’apprendimento: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psicologa sottolinea che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studiare insieme può aumentare la motivazione e ridurre l’ansia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ma solo se c’è equilibrio.</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Collaborazione come confronto costruttivo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Marsich vede lo studio condiviso come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una palestra di pensiero critico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utile a sviluppare il dialogo</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.Socialità regolata: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esperti evidenziano che il gruppo va gestito: troppa competizione o distrazione ne annulla i benefici.</a:t>
            </a:r>
          </a:p>
        </p:txBody>
      </p:sp>
      <p:sp>
        <p:nvSpPr>
          <p:cNvPr id="16" name="TextBox 16">
            <a:extLst>
              <a:ext uri="{FF2B5EF4-FFF2-40B4-BE49-F238E27FC236}">
                <a16:creationId xmlns:a16="http://schemas.microsoft.com/office/drawing/2014/main" id="{83415533-3EF8-E438-E05A-967468BA8E87}"/>
              </a:ext>
            </a:extLst>
          </p:cNvPr>
          <p:cNvSpPr txBox="1"/>
          <p:nvPr/>
        </p:nvSpPr>
        <p:spPr>
          <a:xfrm>
            <a:off x="352656" y="239708"/>
            <a:ext cx="17582687" cy="1190069"/>
          </a:xfrm>
          <a:prstGeom prst="rect">
            <a:avLst/>
          </a:prstGeom>
        </p:spPr>
        <p:txBody>
          <a:bodyPr wrap="square" lIns="0" tIns="0" rIns="0" bIns="0" rtlCol="0" anchor="t">
            <a:spAutoFit/>
          </a:bodyPr>
          <a:lstStyle/>
          <a:p>
            <a:pPr lvl="0" algn="ctr">
              <a:lnSpc>
                <a:spcPts val="4500"/>
              </a:lnSpc>
              <a:spcBef>
                <a:spcPct val="0"/>
              </a:spcBef>
            </a:pP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7.2) Qual è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l’impatto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dello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studio in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coompagnia</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o del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rapporto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degli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altri</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sul</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tuo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r>
              <a:rPr lang="en-US" sz="8000" dirty="0" err="1">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apprendimento</a:t>
            </a:r>
            <a:r>
              <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 </a:t>
            </a:r>
          </a:p>
        </p:txBody>
      </p:sp>
      <p:sp>
        <p:nvSpPr>
          <p:cNvPr id="3" name="TextBox 4">
            <a:extLst>
              <a:ext uri="{FF2B5EF4-FFF2-40B4-BE49-F238E27FC236}">
                <a16:creationId xmlns:a16="http://schemas.microsoft.com/office/drawing/2014/main" id="{AD4FFCCA-6DDF-FE4B-B84C-2644016C4EDD}"/>
              </a:ext>
            </a:extLst>
          </p:cNvPr>
          <p:cNvSpPr txBox="1"/>
          <p:nvPr/>
        </p:nvSpPr>
        <p:spPr>
          <a:xfrm>
            <a:off x="268791" y="6448812"/>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BD78AA5C-F6FC-DA69-D99C-C4178D3CB779}"/>
              </a:ext>
            </a:extLst>
          </p:cNvPr>
          <p:cNvSpPr txBox="1"/>
          <p:nvPr/>
        </p:nvSpPr>
        <p:spPr>
          <a:xfrm>
            <a:off x="838199" y="7048500"/>
            <a:ext cx="15621001" cy="269304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Differente approccio al gruppo: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medi vivono lo studio in compagnia come supporto o distrazione, Veronica come confronto positivo, gli esperti come contesto educativo.</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Equilibrio emotivo: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esperti enfatizzano la cooperazione, mentre gli studenti cercano rassicurazione.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gli esperti, studiare insieme è un mezzo, non un fine.</a:t>
            </a:r>
          </a:p>
        </p:txBody>
      </p:sp>
    </p:spTree>
    <p:extLst>
      <p:ext uri="{BB962C8B-B14F-4D97-AF65-F5344CB8AC3E}">
        <p14:creationId xmlns:p14="http://schemas.microsoft.com/office/powerpoint/2010/main" val="299914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5CC84-D0B9-299C-5C47-E165BCACFA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7F5362-9FF3-2F18-7313-EB5F27F9A784}"/>
              </a:ext>
            </a:extLst>
          </p:cNvPr>
          <p:cNvSpPr/>
          <p:nvPr/>
        </p:nvSpPr>
        <p:spPr>
          <a:xfrm>
            <a:off x="-143436" y="-114300"/>
            <a:ext cx="185838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B6D0D06B-BAC4-FB26-D8D7-66DBE18D7BD4}"/>
              </a:ext>
            </a:extLst>
          </p:cNvPr>
          <p:cNvSpPr txBox="1"/>
          <p:nvPr/>
        </p:nvSpPr>
        <p:spPr>
          <a:xfrm>
            <a:off x="228600" y="2099797"/>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7B3B25E2-DBE6-4233-69FC-EF636158CB17}"/>
              </a:ext>
            </a:extLst>
          </p:cNvPr>
          <p:cNvSpPr txBox="1"/>
          <p:nvPr/>
        </p:nvSpPr>
        <p:spPr>
          <a:xfrm>
            <a:off x="832052" y="2653692"/>
            <a:ext cx="15722727"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Preferenza per ambienti familiari: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Stefano afferma di trovarsi bene a casa perché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mi aiuta a non distrarmi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Giovanni e Caterina condividono questa abitudine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Desiderio di spazi più stimolanti: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Gaia sogna ambienti all’aperto,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 tanto verde e luce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ma raramente li utilizza.</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Ambiente come fattore di comfort: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i medi, il luogo influisce sul rendimento più per comodità e routine che per scelte consapevoli.</a:t>
            </a:r>
          </a:p>
        </p:txBody>
      </p:sp>
      <p:sp>
        <p:nvSpPr>
          <p:cNvPr id="16" name="TextBox 16">
            <a:extLst>
              <a:ext uri="{FF2B5EF4-FFF2-40B4-BE49-F238E27FC236}">
                <a16:creationId xmlns:a16="http://schemas.microsoft.com/office/drawing/2014/main" id="{C972FCF6-CF59-74D2-335E-2D4F24B64399}"/>
              </a:ext>
            </a:extLst>
          </p:cNvPr>
          <p:cNvSpPr txBox="1"/>
          <p:nvPr/>
        </p:nvSpPr>
        <p:spPr>
          <a:xfrm>
            <a:off x="352656" y="154142"/>
            <a:ext cx="17582687" cy="1190069"/>
          </a:xfrm>
          <a:prstGeom prst="rect">
            <a:avLst/>
          </a:prstGeom>
        </p:spPr>
        <p:txBody>
          <a:bodyPr wrap="square" lIns="0" tIns="0" rIns="0" bIns="0" rtlCol="0" anchor="t">
            <a:spAutoFit/>
          </a:bodyPr>
          <a:lstStyle/>
          <a:p>
            <a:pPr lvl="0" algn="ctr">
              <a:lnSpc>
                <a:spcPts val="4500"/>
              </a:lnSpc>
              <a:spcBef>
                <a:spcPct val="0"/>
              </a:spcBef>
            </a:pPr>
            <a:r>
              <a:rPr lang="it-IT"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8.1) Quanto incide il luogo di studio sulla tua concentrazione e produttività?</a:t>
            </a:r>
            <a:endPar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endParaRPr>
          </a:p>
        </p:txBody>
      </p:sp>
      <p:sp>
        <p:nvSpPr>
          <p:cNvPr id="3" name="TextBox 4">
            <a:extLst>
              <a:ext uri="{FF2B5EF4-FFF2-40B4-BE49-F238E27FC236}">
                <a16:creationId xmlns:a16="http://schemas.microsoft.com/office/drawing/2014/main" id="{F96D5EB8-C8C9-CDE3-188F-2BF13E38DB65}"/>
              </a:ext>
            </a:extLst>
          </p:cNvPr>
          <p:cNvSpPr txBox="1"/>
          <p:nvPr/>
        </p:nvSpPr>
        <p:spPr>
          <a:xfrm>
            <a:off x="220579" y="6283482"/>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F1BB8DE3-313D-7D36-2516-5B908F1ED878}"/>
              </a:ext>
            </a:extLst>
          </p:cNvPr>
          <p:cNvSpPr txBox="1"/>
          <p:nvPr/>
        </p:nvSpPr>
        <p:spPr>
          <a:xfrm>
            <a:off x="832052" y="6838369"/>
            <a:ext cx="15722727" cy="269304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Ricerca di spazi luminosi e dinamici: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Preferisce luoghi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 tanta aria e altre persone che studiano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perché la presenza altrui funge da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leva sociale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Ambiente come stimolo cognitivo: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Non solo comfort, ma anche energia e concentrazione.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Contesto come parte del metodo: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Veronica trasforma lo spazio in un elemento attivo del suo equilibrio di studio.</a:t>
            </a:r>
          </a:p>
        </p:txBody>
      </p:sp>
    </p:spTree>
    <p:extLst>
      <p:ext uri="{BB962C8B-B14F-4D97-AF65-F5344CB8AC3E}">
        <p14:creationId xmlns:p14="http://schemas.microsoft.com/office/powerpoint/2010/main" val="4155813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183E7-A026-45B4-E59B-6A6CDD3005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295324-B0B0-9BE0-5627-BD43CCC71413}"/>
              </a:ext>
            </a:extLst>
          </p:cNvPr>
          <p:cNvSpPr/>
          <p:nvPr/>
        </p:nvSpPr>
        <p:spPr>
          <a:xfrm>
            <a:off x="-76200" y="-114300"/>
            <a:ext cx="18440400"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920E6F11-570E-AEA3-157B-A914F6F06636}"/>
              </a:ext>
            </a:extLst>
          </p:cNvPr>
          <p:cNvSpPr txBox="1"/>
          <p:nvPr/>
        </p:nvSpPr>
        <p:spPr>
          <a:xfrm>
            <a:off x="285420" y="1974890"/>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B8E820C3-358E-6A9E-525C-E4A6C9E982C4}"/>
              </a:ext>
            </a:extLst>
          </p:cNvPr>
          <p:cNvSpPr txBox="1"/>
          <p:nvPr/>
        </p:nvSpPr>
        <p:spPr>
          <a:xfrm>
            <a:off x="914399" y="2601710"/>
            <a:ext cx="15380053"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Ambiente come fattore psicologico: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Marsich ricorda che lo spazio influisce sul comportamento: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l’aula crea disciplina, la casa rilassa ma distrae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Importanza del contesto: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psicologa suggerisce di scegliere luoghi coerenti con lo stato d’animo: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spazio ordinato, mente ordinata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Stimolo ambientale calibrato: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L’ambiente ideale è quello che equilibra comfort e stimolo cognitivo.</a:t>
            </a:r>
          </a:p>
        </p:txBody>
      </p:sp>
      <p:sp>
        <p:nvSpPr>
          <p:cNvPr id="16" name="TextBox 16">
            <a:extLst>
              <a:ext uri="{FF2B5EF4-FFF2-40B4-BE49-F238E27FC236}">
                <a16:creationId xmlns:a16="http://schemas.microsoft.com/office/drawing/2014/main" id="{C3BE7D1B-CC0E-CB5E-67CB-150C477887C4}"/>
              </a:ext>
            </a:extLst>
          </p:cNvPr>
          <p:cNvSpPr txBox="1"/>
          <p:nvPr/>
        </p:nvSpPr>
        <p:spPr>
          <a:xfrm>
            <a:off x="36814" y="139252"/>
            <a:ext cx="17582687" cy="1190069"/>
          </a:xfrm>
          <a:prstGeom prst="rect">
            <a:avLst/>
          </a:prstGeom>
        </p:spPr>
        <p:txBody>
          <a:bodyPr wrap="square" lIns="0" tIns="0" rIns="0" bIns="0" rtlCol="0" anchor="t">
            <a:spAutoFit/>
          </a:bodyPr>
          <a:lstStyle/>
          <a:p>
            <a:pPr lvl="0" algn="ctr">
              <a:lnSpc>
                <a:spcPts val="4500"/>
              </a:lnSpc>
              <a:spcBef>
                <a:spcPct val="0"/>
              </a:spcBef>
            </a:pPr>
            <a:r>
              <a:rPr lang="it-IT"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8.2) Quanto incide il luogo di studio sulla tua concentrazione e produttività?</a:t>
            </a:r>
            <a:endPar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endParaRPr>
          </a:p>
        </p:txBody>
      </p:sp>
      <p:sp>
        <p:nvSpPr>
          <p:cNvPr id="3" name="TextBox 4">
            <a:extLst>
              <a:ext uri="{FF2B5EF4-FFF2-40B4-BE49-F238E27FC236}">
                <a16:creationId xmlns:a16="http://schemas.microsoft.com/office/drawing/2014/main" id="{3D1B4A30-6304-426F-9DB8-2EFA22DED81E}"/>
              </a:ext>
            </a:extLst>
          </p:cNvPr>
          <p:cNvSpPr txBox="1"/>
          <p:nvPr/>
        </p:nvSpPr>
        <p:spPr>
          <a:xfrm>
            <a:off x="285420" y="6474170"/>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A914CF76-AED7-CBA2-5317-90B8BB8E3637}"/>
              </a:ext>
            </a:extLst>
          </p:cNvPr>
          <p:cNvSpPr txBox="1"/>
          <p:nvPr/>
        </p:nvSpPr>
        <p:spPr>
          <a:xfrm>
            <a:off x="914399" y="7110092"/>
            <a:ext cx="15380053" cy="269304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Differenze di percezione: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 medi scelgono l’ambiente per abitudine, Veronica per energia, gli esperti per funzione.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Consapevolezza spaziale: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esperti propongono una lettura più attiva dello spazio, come elemento del metodo.</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il luogo non determina la concentrazione, la facilita se scelto consapevolmente.</a:t>
            </a:r>
          </a:p>
        </p:txBody>
      </p:sp>
    </p:spTree>
    <p:extLst>
      <p:ext uri="{BB962C8B-B14F-4D97-AF65-F5344CB8AC3E}">
        <p14:creationId xmlns:p14="http://schemas.microsoft.com/office/powerpoint/2010/main" val="805322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E0DC0-07AD-D6A5-9F56-0FF2C78326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4236FF-995C-EE13-18C3-FD033D5D3F11}"/>
              </a:ext>
            </a:extLst>
          </p:cNvPr>
          <p:cNvSpPr/>
          <p:nvPr/>
        </p:nvSpPr>
        <p:spPr>
          <a:xfrm>
            <a:off x="-76200" y="-57150"/>
            <a:ext cx="18440400"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F234A7C4-F513-38F6-F3BC-C2B75C2D0B06}"/>
              </a:ext>
            </a:extLst>
          </p:cNvPr>
          <p:cNvSpPr txBox="1"/>
          <p:nvPr/>
        </p:nvSpPr>
        <p:spPr>
          <a:xfrm>
            <a:off x="285420" y="1898919"/>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3B908066-D3E5-D5DB-E696-67F16645269C}"/>
              </a:ext>
            </a:extLst>
          </p:cNvPr>
          <p:cNvSpPr txBox="1"/>
          <p:nvPr/>
        </p:nvSpPr>
        <p:spPr>
          <a:xfrm>
            <a:off x="838199" y="2452814"/>
            <a:ext cx="153162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Uso limitato o discontinuo: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Molti hanno provato app o timer ma li abbandonano presto. Gaia racconta: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ne ho provata una, ma non gli ho dato più retta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Preferenza per la semplicità: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Giovanni e Stefano si affidano a una gestione mentale o a un calendario, senza strumenti complessi.</a:t>
            </a:r>
          </a:p>
          <a:p>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Interesse teorico ma poca costanza: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Edoardo vorrebbe app con feedback da studenti più esperti, segno di un bisogno di guida più che di tecnologia.</a:t>
            </a:r>
          </a:p>
        </p:txBody>
      </p:sp>
      <p:sp>
        <p:nvSpPr>
          <p:cNvPr id="16" name="TextBox 16">
            <a:extLst>
              <a:ext uri="{FF2B5EF4-FFF2-40B4-BE49-F238E27FC236}">
                <a16:creationId xmlns:a16="http://schemas.microsoft.com/office/drawing/2014/main" id="{83BD5673-5282-72E5-7E65-117A57576682}"/>
              </a:ext>
            </a:extLst>
          </p:cNvPr>
          <p:cNvSpPr txBox="1"/>
          <p:nvPr/>
        </p:nvSpPr>
        <p:spPr>
          <a:xfrm>
            <a:off x="36814" y="143431"/>
            <a:ext cx="17582687" cy="1190069"/>
          </a:xfrm>
          <a:prstGeom prst="rect">
            <a:avLst/>
          </a:prstGeom>
        </p:spPr>
        <p:txBody>
          <a:bodyPr wrap="square" lIns="0" tIns="0" rIns="0" bIns="0" rtlCol="0" anchor="t">
            <a:spAutoFit/>
          </a:bodyPr>
          <a:lstStyle/>
          <a:p>
            <a:pPr lvl="0" algn="ctr">
              <a:lnSpc>
                <a:spcPts val="4500"/>
              </a:lnSpc>
              <a:spcBef>
                <a:spcPct val="0"/>
              </a:spcBef>
            </a:pPr>
            <a:r>
              <a:rPr lang="it-IT"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9.1) Hai mai usato strumenti digitali o app per migliorare la tua organizzazione?</a:t>
            </a:r>
            <a:endPar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endParaRPr>
          </a:p>
        </p:txBody>
      </p:sp>
      <p:sp>
        <p:nvSpPr>
          <p:cNvPr id="3" name="TextBox 4">
            <a:extLst>
              <a:ext uri="{FF2B5EF4-FFF2-40B4-BE49-F238E27FC236}">
                <a16:creationId xmlns:a16="http://schemas.microsoft.com/office/drawing/2014/main" id="{8C7F1FD4-D807-27AE-E185-03CF9773E201}"/>
              </a:ext>
            </a:extLst>
          </p:cNvPr>
          <p:cNvSpPr txBox="1"/>
          <p:nvPr/>
        </p:nvSpPr>
        <p:spPr>
          <a:xfrm>
            <a:off x="285420" y="6286500"/>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5D0F5510-A5C0-5A58-9C60-BD167FAAF2D3}"/>
              </a:ext>
            </a:extLst>
          </p:cNvPr>
          <p:cNvSpPr txBox="1"/>
          <p:nvPr/>
        </p:nvSpPr>
        <p:spPr>
          <a:xfrm>
            <a:off x="838200" y="6847710"/>
            <a:ext cx="1531620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Nessun uso diretto, ma apertura al supporto digitale: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Pur non usando app, riconosce che sarebbero utili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gestirsi i tempi, le pause e imparare a essere gentili con se stessi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Tecnologia come supporto, non distrazione: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immagina come strumento organizzativo ed emotivo, non come blocco o punizione.</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Visione matura del digitale: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Veronica ne coglie il potenziale educativo, senza dipenderne completamente.</a:t>
            </a:r>
          </a:p>
        </p:txBody>
      </p:sp>
    </p:spTree>
    <p:extLst>
      <p:ext uri="{BB962C8B-B14F-4D97-AF65-F5344CB8AC3E}">
        <p14:creationId xmlns:p14="http://schemas.microsoft.com/office/powerpoint/2010/main" val="49872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62B51-7982-42FF-3289-473D8800F17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752017-AC43-0E2F-DDE2-C29AD966BEC4}"/>
              </a:ext>
            </a:extLst>
          </p:cNvPr>
          <p:cNvSpPr/>
          <p:nvPr/>
        </p:nvSpPr>
        <p:spPr>
          <a:xfrm>
            <a:off x="-143436" y="-114300"/>
            <a:ext cx="18583835" cy="10515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DDA7CABA-1CE5-76EC-87F3-5054F7F57075}"/>
              </a:ext>
            </a:extLst>
          </p:cNvPr>
          <p:cNvSpPr txBox="1"/>
          <p:nvPr/>
        </p:nvSpPr>
        <p:spPr>
          <a:xfrm>
            <a:off x="285421" y="2227405"/>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2F166C89-498E-5B20-3C54-E60F9E4E505B}"/>
              </a:ext>
            </a:extLst>
          </p:cNvPr>
          <p:cNvSpPr txBox="1"/>
          <p:nvPr/>
        </p:nvSpPr>
        <p:spPr>
          <a:xfrm>
            <a:off x="914400" y="2772104"/>
            <a:ext cx="15380053"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dirty="0">
                <a:solidFill>
                  <a:schemeClr val="bg1"/>
                </a:solidFill>
                <a:latin typeface="Poppins Light" panose="00000400000000000000" pitchFamily="2" charset="0"/>
                <a:cs typeface="Poppins Light" panose="00000400000000000000" pitchFamily="2" charset="0"/>
              </a:rPr>
              <a:t>Uso consapevole della tecnologia: </a:t>
            </a:r>
            <a:r>
              <a:rPr lang="it-IT" sz="2500" dirty="0">
                <a:solidFill>
                  <a:srgbClr val="BFBFBF"/>
                </a:solidFill>
                <a:latin typeface="Poppins Light" panose="00000400000000000000" pitchFamily="2" charset="0"/>
                <a:cs typeface="Poppins Light" panose="00000400000000000000" pitchFamily="2" charset="0"/>
              </a:rPr>
              <a:t>Marsich avverte: “</a:t>
            </a:r>
            <a:r>
              <a:rPr lang="it-IT" sz="2500" i="1" dirty="0">
                <a:solidFill>
                  <a:schemeClr val="bg1"/>
                </a:solidFill>
                <a:latin typeface="Poppins Light" panose="00000400000000000000" pitchFamily="2" charset="0"/>
                <a:cs typeface="Poppins Light" panose="00000400000000000000" pitchFamily="2" charset="0"/>
              </a:rPr>
              <a:t>il digitale è un supporto, non una scorciatoia</a:t>
            </a:r>
            <a:r>
              <a:rPr lang="it-IT" sz="2500" dirty="0">
                <a:solidFill>
                  <a:srgbClr val="BFBFBF"/>
                </a:solidFill>
                <a:latin typeface="Poppins Light" panose="00000400000000000000" pitchFamily="2" charset="0"/>
                <a:cs typeface="Poppins Light" panose="00000400000000000000" pitchFamily="2" charset="0"/>
              </a:rPr>
              <a:t>”. Gli studenti devono imparare a usarlo criticamente.</a:t>
            </a:r>
          </a:p>
          <a:p>
            <a:pPr marL="342900" indent="-342900">
              <a:buFont typeface="Arial" panose="020B0604020202020204" pitchFamily="34" charset="0"/>
              <a:buChar char="•"/>
            </a:pPr>
            <a:endParaRPr lang="it-IT" sz="2500" b="1" dirty="0">
              <a:solidFill>
                <a:schemeClr val="bg1"/>
              </a:solidFill>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latin typeface="Poppins Light" panose="00000400000000000000" pitchFamily="2" charset="0"/>
                <a:cs typeface="Poppins Light" panose="00000400000000000000" pitchFamily="2" charset="0"/>
              </a:rPr>
              <a:t>Educare alla selezione delle fonti: </a:t>
            </a:r>
            <a:r>
              <a:rPr lang="it-IT" sz="2500" dirty="0">
                <a:solidFill>
                  <a:srgbClr val="BFBFBF"/>
                </a:solidFill>
                <a:latin typeface="Poppins Light" panose="00000400000000000000" pitchFamily="2" charset="0"/>
                <a:cs typeface="Poppins Light" panose="00000400000000000000" pitchFamily="2" charset="0"/>
              </a:rPr>
              <a:t>La psicologa nota che “</a:t>
            </a:r>
            <a:r>
              <a:rPr lang="it-IT" sz="2500" i="1" dirty="0">
                <a:solidFill>
                  <a:schemeClr val="bg1"/>
                </a:solidFill>
                <a:latin typeface="Poppins Light" panose="00000400000000000000" pitchFamily="2" charset="0"/>
                <a:cs typeface="Poppins Light" panose="00000400000000000000" pitchFamily="2" charset="0"/>
              </a:rPr>
              <a:t>la difficoltà non è trovare informazioni, ma saperle filtrare</a:t>
            </a:r>
            <a:r>
              <a:rPr lang="it-IT" sz="2500" dirty="0">
                <a:solidFill>
                  <a:srgbClr val="BFBFBF"/>
                </a:solidFill>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b="1" dirty="0">
              <a:solidFill>
                <a:schemeClr val="bg1"/>
              </a:solidFill>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latin typeface="Poppins Light" panose="00000400000000000000" pitchFamily="2" charset="0"/>
                <a:cs typeface="Poppins Light" panose="00000400000000000000" pitchFamily="2" charset="0"/>
              </a:rPr>
              <a:t>Digitale come ponte cognitivo: </a:t>
            </a:r>
            <a:r>
              <a:rPr lang="it-IT" sz="2500" dirty="0">
                <a:solidFill>
                  <a:srgbClr val="BFBFBF"/>
                </a:solidFill>
                <a:latin typeface="Poppins Light" panose="00000400000000000000" pitchFamily="2" charset="0"/>
                <a:cs typeface="Poppins Light" panose="00000400000000000000" pitchFamily="2" charset="0"/>
              </a:rPr>
              <a:t>Gli esperti lo vedono come uno strumento per allenare autonomia e gestione del tempo.</a:t>
            </a:r>
          </a:p>
        </p:txBody>
      </p:sp>
      <p:sp>
        <p:nvSpPr>
          <p:cNvPr id="16" name="TextBox 16">
            <a:extLst>
              <a:ext uri="{FF2B5EF4-FFF2-40B4-BE49-F238E27FC236}">
                <a16:creationId xmlns:a16="http://schemas.microsoft.com/office/drawing/2014/main" id="{BA837D60-ED81-FCE3-BB0D-51D92FB49FC6}"/>
              </a:ext>
            </a:extLst>
          </p:cNvPr>
          <p:cNvSpPr txBox="1"/>
          <p:nvPr/>
        </p:nvSpPr>
        <p:spPr>
          <a:xfrm>
            <a:off x="352656" y="108371"/>
            <a:ext cx="17582687" cy="1190069"/>
          </a:xfrm>
          <a:prstGeom prst="rect">
            <a:avLst/>
          </a:prstGeom>
        </p:spPr>
        <p:txBody>
          <a:bodyPr wrap="square" lIns="0" tIns="0" rIns="0" bIns="0" rtlCol="0" anchor="t">
            <a:spAutoFit/>
          </a:bodyPr>
          <a:lstStyle/>
          <a:p>
            <a:pPr lvl="0" algn="ctr">
              <a:lnSpc>
                <a:spcPts val="4500"/>
              </a:lnSpc>
              <a:spcBef>
                <a:spcPct val="0"/>
              </a:spcBef>
            </a:pPr>
            <a:r>
              <a:rPr lang="it-IT"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9.2) Hai mai usato strumenti digitali o app per migliorare la tua organizzazione?</a:t>
            </a:r>
            <a:endPar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endParaRPr>
          </a:p>
        </p:txBody>
      </p:sp>
      <p:sp>
        <p:nvSpPr>
          <p:cNvPr id="3" name="TextBox 4">
            <a:extLst>
              <a:ext uri="{FF2B5EF4-FFF2-40B4-BE49-F238E27FC236}">
                <a16:creationId xmlns:a16="http://schemas.microsoft.com/office/drawing/2014/main" id="{36919BFA-58AD-25F9-0CE2-F5CEA9C967C9}"/>
              </a:ext>
            </a:extLst>
          </p:cNvPr>
          <p:cNvSpPr txBox="1"/>
          <p:nvPr/>
        </p:nvSpPr>
        <p:spPr>
          <a:xfrm>
            <a:off x="285421" y="6351956"/>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4768BD18-12C7-A27E-FFAF-F2E374A1E093}"/>
              </a:ext>
            </a:extLst>
          </p:cNvPr>
          <p:cNvSpPr txBox="1"/>
          <p:nvPr/>
        </p:nvSpPr>
        <p:spPr>
          <a:xfrm>
            <a:off x="929640" y="6896100"/>
            <a:ext cx="15380053" cy="269304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Visione strumentale vs. riflessiva: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medi lo usano saltuariamente, Veronica lo concepisce come supporto, gli esperti come mezzo di consapevolezza.</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Rischio di dipendenza: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 medi lo confondono con efficienza, gli esperti lo inseriscono in un metodo.</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tecnologia è utile solo se serve la mente, non la sostituisce.</a:t>
            </a:r>
          </a:p>
        </p:txBody>
      </p:sp>
    </p:spTree>
    <p:extLst>
      <p:ext uri="{BB962C8B-B14F-4D97-AF65-F5344CB8AC3E}">
        <p14:creationId xmlns:p14="http://schemas.microsoft.com/office/powerpoint/2010/main" val="774660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770C0-9975-C932-5489-11142D7245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0DC30CF-2D70-A839-0068-8724D0AFF676}"/>
              </a:ext>
            </a:extLst>
          </p:cNvPr>
          <p:cNvSpPr/>
          <p:nvPr/>
        </p:nvSpPr>
        <p:spPr>
          <a:xfrm>
            <a:off x="-143436" y="-114300"/>
            <a:ext cx="186600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1D891ED3-42DE-D1C3-85CE-B905055EA51F}"/>
              </a:ext>
            </a:extLst>
          </p:cNvPr>
          <p:cNvSpPr txBox="1"/>
          <p:nvPr/>
        </p:nvSpPr>
        <p:spPr>
          <a:xfrm>
            <a:off x="277179" y="1973759"/>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medi</a:t>
            </a:r>
            <a:endParaRPr lang="en-US" sz="4000" dirty="0">
              <a:solidFill>
                <a:schemeClr val="accent3">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1A63A79E-5CDB-7673-3626-7E05EEF94127}"/>
              </a:ext>
            </a:extLst>
          </p:cNvPr>
          <p:cNvSpPr txBox="1"/>
          <p:nvPr/>
        </p:nvSpPr>
        <p:spPr>
          <a:xfrm>
            <a:off x="832427" y="2487950"/>
            <a:ext cx="15923332"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Influenza crescente della tecnologia: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Tutti riconoscono che è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più difficile concentrarsi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con i continui stimoli digitali, anche se le risorse online sono considerate un vantaggio.</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Cambiamento nei ritmi di studio: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Stefano e Giovanni notano che la rapidità del digitale riduce la pazienza e la profondità.</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Adattamento necessario: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vedono lo studio moderno come più comodo ma anche più dispersivo, tra efficienza e distrazione.</a:t>
            </a:r>
          </a:p>
        </p:txBody>
      </p:sp>
      <p:sp>
        <p:nvSpPr>
          <p:cNvPr id="16" name="TextBox 16">
            <a:extLst>
              <a:ext uri="{FF2B5EF4-FFF2-40B4-BE49-F238E27FC236}">
                <a16:creationId xmlns:a16="http://schemas.microsoft.com/office/drawing/2014/main" id="{57AB664A-3678-7C0B-B012-42D898F4BC65}"/>
              </a:ext>
            </a:extLst>
          </p:cNvPr>
          <p:cNvSpPr txBox="1"/>
          <p:nvPr/>
        </p:nvSpPr>
        <p:spPr>
          <a:xfrm>
            <a:off x="305253" y="264542"/>
            <a:ext cx="17582687" cy="1010533"/>
          </a:xfrm>
          <a:prstGeom prst="rect">
            <a:avLst/>
          </a:prstGeom>
        </p:spPr>
        <p:txBody>
          <a:bodyPr wrap="square" lIns="0" tIns="0" rIns="0" bIns="0" rtlCol="0" anchor="t">
            <a:spAutoFit/>
          </a:bodyPr>
          <a:lstStyle/>
          <a:p>
            <a:pPr lvl="0" algn="ctr">
              <a:lnSpc>
                <a:spcPts val="3716"/>
              </a:lnSpc>
              <a:spcBef>
                <a:spcPct val="0"/>
              </a:spcBef>
            </a:pPr>
            <a:r>
              <a:rPr lang="it-IT"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10.1) Come pensi sia cambiato il modo di studiare nel corso degli anni?</a:t>
            </a:r>
            <a:endPar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endParaRPr>
          </a:p>
        </p:txBody>
      </p:sp>
      <p:sp>
        <p:nvSpPr>
          <p:cNvPr id="3" name="TextBox 4">
            <a:extLst>
              <a:ext uri="{FF2B5EF4-FFF2-40B4-BE49-F238E27FC236}">
                <a16:creationId xmlns:a16="http://schemas.microsoft.com/office/drawing/2014/main" id="{9606D152-1E3E-7E79-1ED6-B39205595493}"/>
              </a:ext>
            </a:extLst>
          </p:cNvPr>
          <p:cNvSpPr txBox="1"/>
          <p:nvPr/>
        </p:nvSpPr>
        <p:spPr>
          <a:xfrm>
            <a:off x="305253" y="6148627"/>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Utente</a:t>
            </a:r>
            <a:r>
              <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estremo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D50F9FCE-3887-3A55-9686-0287E7F932C2}"/>
              </a:ext>
            </a:extLst>
          </p:cNvPr>
          <p:cNvSpPr txBox="1"/>
          <p:nvPr/>
        </p:nvSpPr>
        <p:spPr>
          <a:xfrm>
            <a:off x="841471" y="6626322"/>
            <a:ext cx="15922530"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Sguardo critico sul cambiamento: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Osserva che oggi gli studenti sono più esposti alla frammentazione e alla pressione della velocità.</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Valore del metodo tradizionale: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Apprezza la possibilità del digitale, ma continua a dare importanza alla scrittura e all’organizzazione manuale.</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Equilibrio tra vecchio e nuovo: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Veronica incarna una sintesi tra rigore tradizionale e apertura al cambiamento, cercando stabilità nella complessità moderna.</a:t>
            </a:r>
          </a:p>
        </p:txBody>
      </p:sp>
    </p:spTree>
    <p:extLst>
      <p:ext uri="{BB962C8B-B14F-4D97-AF65-F5344CB8AC3E}">
        <p14:creationId xmlns:p14="http://schemas.microsoft.com/office/powerpoint/2010/main" val="2600157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41863-82DE-743D-EBD2-C50499EED5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2AA055-EE92-7FB4-D829-05EAE27206FE}"/>
              </a:ext>
            </a:extLst>
          </p:cNvPr>
          <p:cNvSpPr/>
          <p:nvPr/>
        </p:nvSpPr>
        <p:spPr>
          <a:xfrm>
            <a:off x="-147919" y="-114300"/>
            <a:ext cx="18583835"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dirty="0"/>
          </a:p>
        </p:txBody>
      </p:sp>
      <p:sp>
        <p:nvSpPr>
          <p:cNvPr id="4" name="TextBox 4">
            <a:extLst>
              <a:ext uri="{FF2B5EF4-FFF2-40B4-BE49-F238E27FC236}">
                <a16:creationId xmlns:a16="http://schemas.microsoft.com/office/drawing/2014/main" id="{009C3741-9E76-07BE-F3C5-FCC36ABF6D85}"/>
              </a:ext>
            </a:extLst>
          </p:cNvPr>
          <p:cNvSpPr txBox="1"/>
          <p:nvPr/>
        </p:nvSpPr>
        <p:spPr>
          <a:xfrm>
            <a:off x="321374" y="1714500"/>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Utenti</a:t>
            </a:r>
            <a:r>
              <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 </a:t>
            </a:r>
            <a:r>
              <a:rPr lang="en-US" sz="4000" dirty="0" err="1">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esperti</a:t>
            </a:r>
            <a:endParaRPr lang="en-US" sz="4000" dirty="0">
              <a:solidFill>
                <a:schemeClr val="accent2">
                  <a:lumMod val="75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5" name="TextBox 5">
            <a:extLst>
              <a:ext uri="{FF2B5EF4-FFF2-40B4-BE49-F238E27FC236}">
                <a16:creationId xmlns:a16="http://schemas.microsoft.com/office/drawing/2014/main" id="{28607105-3986-C6D2-EA0C-06B5CFFE2E83}"/>
              </a:ext>
            </a:extLst>
          </p:cNvPr>
          <p:cNvSpPr txBox="1"/>
          <p:nvPr/>
        </p:nvSpPr>
        <p:spPr>
          <a:xfrm>
            <a:off x="875757" y="2223076"/>
            <a:ext cx="15380053" cy="3077766"/>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Trasformazione digitale e perdita di profondità: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Marsich sostiene che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oggi la velocità prevale sulla riflessione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Nuove sfide cognitive: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La psicologa parla di “</a:t>
            </a:r>
            <a:r>
              <a:rPr lang="it-IT" sz="2500" i="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attenzione frammentata</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e di un bisogno crescente di rieducare alla concentrazione.</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Evoluzione inevitabile: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esperti non demonizzano il cambiamento, ma chiedono una formazione critica nell’uso delle tecnologie.</a:t>
            </a:r>
          </a:p>
        </p:txBody>
      </p:sp>
      <p:sp>
        <p:nvSpPr>
          <p:cNvPr id="16" name="TextBox 16">
            <a:extLst>
              <a:ext uri="{FF2B5EF4-FFF2-40B4-BE49-F238E27FC236}">
                <a16:creationId xmlns:a16="http://schemas.microsoft.com/office/drawing/2014/main" id="{B0BC6BA9-44C2-1B30-8C97-3FFC15DF8199}"/>
              </a:ext>
            </a:extLst>
          </p:cNvPr>
          <p:cNvSpPr txBox="1"/>
          <p:nvPr/>
        </p:nvSpPr>
        <p:spPr>
          <a:xfrm>
            <a:off x="352656" y="202247"/>
            <a:ext cx="17582687" cy="1010533"/>
          </a:xfrm>
          <a:prstGeom prst="rect">
            <a:avLst/>
          </a:prstGeom>
        </p:spPr>
        <p:txBody>
          <a:bodyPr wrap="square" lIns="0" tIns="0" rIns="0" bIns="0" rtlCol="0" anchor="t">
            <a:spAutoFit/>
          </a:bodyPr>
          <a:lstStyle/>
          <a:p>
            <a:pPr lvl="0" algn="ctr">
              <a:lnSpc>
                <a:spcPts val="3716"/>
              </a:lnSpc>
              <a:spcBef>
                <a:spcPct val="0"/>
              </a:spcBef>
            </a:pPr>
            <a:r>
              <a:rPr lang="it-IT"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10.2) Come pensi sia cambiato il modo di studiare nel corso degli anni?</a:t>
            </a:r>
            <a:endParaRPr lang="en-US" sz="8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endParaRPr>
          </a:p>
        </p:txBody>
      </p:sp>
      <p:sp>
        <p:nvSpPr>
          <p:cNvPr id="3" name="TextBox 4">
            <a:extLst>
              <a:ext uri="{FF2B5EF4-FFF2-40B4-BE49-F238E27FC236}">
                <a16:creationId xmlns:a16="http://schemas.microsoft.com/office/drawing/2014/main" id="{BCD175F3-3BCB-DD97-5B51-C487BEAF507E}"/>
              </a:ext>
            </a:extLst>
          </p:cNvPr>
          <p:cNvSpPr txBox="1"/>
          <p:nvPr/>
        </p:nvSpPr>
        <p:spPr>
          <a:xfrm>
            <a:off x="322979" y="6253870"/>
            <a:ext cx="8542737" cy="477695"/>
          </a:xfrm>
          <a:prstGeom prst="rect">
            <a:avLst/>
          </a:prstGeom>
        </p:spPr>
        <p:txBody>
          <a:bodyPr wrap="square" lIns="0" tIns="0" rIns="0" bIns="0" rtlCol="0" anchor="t">
            <a:spAutoFit/>
          </a:bodyPr>
          <a:lstStyle/>
          <a:p>
            <a:pPr marL="0" lvl="0" indent="0">
              <a:lnSpc>
                <a:spcPts val="3600"/>
              </a:lnSpc>
              <a:spcBef>
                <a:spcPct val="0"/>
              </a:spcBef>
            </a:pPr>
            <a:r>
              <a:rPr lang="en-US" sz="4000" dirty="0" err="1">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rPr>
              <a:t>Confronto</a:t>
            </a:r>
            <a:endParaRPr lang="en-US" sz="4000" dirty="0">
              <a:solidFill>
                <a:schemeClr val="accent6">
                  <a:lumMod val="60000"/>
                  <a:lumOff val="40000"/>
                </a:schemeClr>
              </a:solidFill>
              <a:effectLst>
                <a:outerShdw blurRad="38100" dist="38100" dir="2700000" algn="tl">
                  <a:srgbClr val="000000">
                    <a:alpha val="43137"/>
                  </a:srgbClr>
                </a:outerShdw>
              </a:effectLst>
              <a:latin typeface="OCR A Extended" panose="02010509020102010303" pitchFamily="50" charset="0"/>
              <a:ea typeface="Computer Says No"/>
              <a:cs typeface="Computer Says No"/>
              <a:sym typeface="Computer Says No"/>
            </a:endParaRPr>
          </a:p>
        </p:txBody>
      </p:sp>
      <p:sp>
        <p:nvSpPr>
          <p:cNvPr id="6" name="TextBox 5">
            <a:extLst>
              <a:ext uri="{FF2B5EF4-FFF2-40B4-BE49-F238E27FC236}">
                <a16:creationId xmlns:a16="http://schemas.microsoft.com/office/drawing/2014/main" id="{6B42725C-4D27-865E-CB45-CCB3B58DA236}"/>
              </a:ext>
            </a:extLst>
          </p:cNvPr>
          <p:cNvSpPr txBox="1"/>
          <p:nvPr/>
        </p:nvSpPr>
        <p:spPr>
          <a:xfrm>
            <a:off x="875757" y="6762446"/>
            <a:ext cx="15380053" cy="2693045"/>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Rottura generazionale: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Gli studenti vivono il cambiamento in modo spontaneo, Veronica lo analizza con equilibrio, gli esperti con preoccupazione costruttiva.</a:t>
            </a:r>
          </a:p>
          <a:p>
            <a:pPr marL="342900" indent="-342900">
              <a:buFont typeface="Arial" panose="020B0604020202020204" pitchFamily="34" charset="0"/>
              <a:buChar char="•"/>
            </a:pPr>
            <a:endPar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Senso dello studio: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gli studenti lo studio è strumento di risultato, per gli esperti è costruzione del pensiero.</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Sintesi: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il metodo di studio è cambiato, ma la sfida resta la stessa: imparare a pensare.</a:t>
            </a:r>
          </a:p>
        </p:txBody>
      </p:sp>
    </p:spTree>
    <p:extLst>
      <p:ext uri="{BB962C8B-B14F-4D97-AF65-F5344CB8AC3E}">
        <p14:creationId xmlns:p14="http://schemas.microsoft.com/office/powerpoint/2010/main" val="2904774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B39BFB45-B718-6634-A72A-A788AD45F0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646B5C-A25E-29EF-D07E-4D9B69AAF33F}"/>
              </a:ext>
            </a:extLst>
          </p:cNvPr>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A3A3D48F-4C38-0711-D984-8559B4086672}"/>
              </a:ext>
            </a:extLst>
          </p:cNvPr>
          <p:cNvSpPr/>
          <p:nvPr/>
        </p:nvSpPr>
        <p:spPr>
          <a:xfrm>
            <a:off x="1748003"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D907E62D-A750-61E5-68D9-AFD574CDD994}"/>
              </a:ext>
            </a:extLst>
          </p:cNvPr>
          <p:cNvSpPr/>
          <p:nvPr/>
        </p:nvSpPr>
        <p:spPr>
          <a:xfrm>
            <a:off x="14949673" y="4516335"/>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a:extLst>
              <a:ext uri="{FF2B5EF4-FFF2-40B4-BE49-F238E27FC236}">
                <a16:creationId xmlns:a16="http://schemas.microsoft.com/office/drawing/2014/main" id="{C0198614-DE7E-F58B-A310-0220ACD6276F}"/>
              </a:ext>
            </a:extLst>
          </p:cNvPr>
          <p:cNvSpPr/>
          <p:nvPr/>
        </p:nvSpPr>
        <p:spPr>
          <a:xfrm>
            <a:off x="-280226" y="8256282"/>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a:extLst>
              <a:ext uri="{FF2B5EF4-FFF2-40B4-BE49-F238E27FC236}">
                <a16:creationId xmlns:a16="http://schemas.microsoft.com/office/drawing/2014/main" id="{E07A55E3-6875-CB65-02AA-F27461509E5B}"/>
              </a:ext>
            </a:extLst>
          </p:cNvPr>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Immagine 15" descr="Immagine che contiene interno, muro, arredo, persona&#10;&#10;Il contenuto generato dall'IA potrebbe non essere corretto.">
            <a:extLst>
              <a:ext uri="{FF2B5EF4-FFF2-40B4-BE49-F238E27FC236}">
                <a16:creationId xmlns:a16="http://schemas.microsoft.com/office/drawing/2014/main" id="{B4917945-90E7-C29A-DD09-FB00B4A587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842" y="495300"/>
            <a:ext cx="6031552" cy="8042070"/>
          </a:xfrm>
          <a:prstGeom prst="roundRect">
            <a:avLst>
              <a:gd name="adj" fmla="val 5656"/>
            </a:avLst>
          </a:prstGeom>
          <a:effectLst>
            <a:softEdge rad="127000"/>
          </a:effectLst>
        </p:spPr>
      </p:pic>
      <p:pic>
        <p:nvPicPr>
          <p:cNvPr id="19" name="Immagine 18" descr="Immagine che contiene vestiti, persona, arredo, interno&#10;&#10;Il contenuto generato dall'IA potrebbe non essere corretto.">
            <a:extLst>
              <a:ext uri="{FF2B5EF4-FFF2-40B4-BE49-F238E27FC236}">
                <a16:creationId xmlns:a16="http://schemas.microsoft.com/office/drawing/2014/main" id="{60F07BB6-A2ED-4648-A2C9-AC95F725BF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4394" y="1398900"/>
            <a:ext cx="9336808" cy="7002606"/>
          </a:xfrm>
          <a:prstGeom prst="roundRect">
            <a:avLst>
              <a:gd name="adj" fmla="val 6771"/>
            </a:avLst>
          </a:prstGeom>
          <a:effectLst>
            <a:softEdge rad="127000"/>
          </a:effectLst>
        </p:spPr>
      </p:pic>
    </p:spTree>
    <p:extLst>
      <p:ext uri="{BB962C8B-B14F-4D97-AF65-F5344CB8AC3E}">
        <p14:creationId xmlns:p14="http://schemas.microsoft.com/office/powerpoint/2010/main" val="3652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04800" y="3029895"/>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it-IT"/>
          </a:p>
        </p:txBody>
      </p:sp>
      <p:sp>
        <p:nvSpPr>
          <p:cNvPr id="5" name="TextBox 5"/>
          <p:cNvSpPr txBox="1"/>
          <p:nvPr/>
        </p:nvSpPr>
        <p:spPr>
          <a:xfrm>
            <a:off x="7977877" y="2482842"/>
            <a:ext cx="4572000" cy="1078227"/>
          </a:xfrm>
          <a:prstGeom prst="rect">
            <a:avLst/>
          </a:prstGeom>
        </p:spPr>
        <p:txBody>
          <a:bodyPr lIns="50800" tIns="50800" rIns="50800" bIns="50800" rtlCol="0" anchor="ctr"/>
          <a:lstStyle/>
          <a:p>
            <a:pPr marL="0" lvl="1" indent="0">
              <a:lnSpc>
                <a:spcPts val="3706"/>
              </a:lnSpc>
              <a:spcBef>
                <a:spcPct val="0"/>
              </a:spcBef>
            </a:pPr>
            <a:r>
              <a:rPr lang="en-US" sz="6000" dirty="0">
                <a:solidFill>
                  <a:srgbClr val="FFFFFF"/>
                </a:solidFill>
                <a:latin typeface="Computer Says No" panose="020B0604020202020204" charset="0"/>
                <a:ea typeface="Poppins Light"/>
                <a:cs typeface="Computer Says No" panose="020B0604020202020204" charset="0"/>
                <a:sym typeface="Poppins Light"/>
              </a:rPr>
              <a:t>LA SCELTA DEL TEMA</a:t>
            </a:r>
          </a:p>
        </p:txBody>
      </p:sp>
      <p:sp>
        <p:nvSpPr>
          <p:cNvPr id="6" name="Freeform 6"/>
          <p:cNvSpPr/>
          <p:nvPr/>
        </p:nvSpPr>
        <p:spPr>
          <a:xfrm>
            <a:off x="14097000" y="-215394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it-IT"/>
          </a:p>
        </p:txBody>
      </p:sp>
      <p:sp>
        <p:nvSpPr>
          <p:cNvPr id="7" name="TextBox 7"/>
          <p:cNvSpPr txBox="1"/>
          <p:nvPr/>
        </p:nvSpPr>
        <p:spPr>
          <a:xfrm>
            <a:off x="-457098" y="811016"/>
            <a:ext cx="8512282" cy="1051570"/>
          </a:xfrm>
          <a:prstGeom prst="rect">
            <a:avLst/>
          </a:prstGeom>
        </p:spPr>
        <p:txBody>
          <a:bodyPr lIns="0" tIns="0" rIns="0" bIns="0" rtlCol="0" anchor="t">
            <a:spAutoFit/>
          </a:bodyPr>
          <a:lstStyle/>
          <a:p>
            <a:pPr marL="0" lvl="0" indent="0" algn="ctr">
              <a:lnSpc>
                <a:spcPts val="8235"/>
              </a:lnSpc>
              <a:spcBef>
                <a:spcPct val="0"/>
              </a:spcBef>
            </a:pPr>
            <a:r>
              <a:rPr lang="en-US" sz="12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02  IL TEMA</a:t>
            </a:r>
          </a:p>
        </p:txBody>
      </p:sp>
      <p:sp>
        <p:nvSpPr>
          <p:cNvPr id="8" name="TextBox 8"/>
          <p:cNvSpPr txBox="1"/>
          <p:nvPr/>
        </p:nvSpPr>
        <p:spPr>
          <a:xfrm>
            <a:off x="7977877" y="3389696"/>
            <a:ext cx="8105145" cy="1525289"/>
          </a:xfrm>
          <a:prstGeom prst="rect">
            <a:avLst/>
          </a:prstGeom>
        </p:spPr>
        <p:txBody>
          <a:bodyPr lIns="0" tIns="0" rIns="0" bIns="0" rtlCol="0" anchor="t">
            <a:spAutoFit/>
          </a:bodyPr>
          <a:lstStyle/>
          <a:p>
            <a:pPr algn="l">
              <a:lnSpc>
                <a:spcPts val="2999"/>
              </a:lnSpc>
            </a:pP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Vogliamo</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rendere</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lo studio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più</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semplice</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e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meno</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stressante</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per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gli</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studenti</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usando</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strumenti</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tecnologici</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che</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li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aiutino</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ad </a:t>
            </a:r>
            <a:r>
              <a:rPr lang="en-US" sz="2300" b="1" dirty="0" err="1">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organizzarsi</a:t>
            </a:r>
            <a:r>
              <a:rPr lang="en-US" sz="23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b="1" dirty="0" err="1">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meglio</a:t>
            </a:r>
            <a:r>
              <a:rPr lang="en-US" sz="23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e a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sentirsi</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più</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b="1" dirty="0" err="1">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sereni</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nel</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loro </a:t>
            </a:r>
            <a:r>
              <a:rPr lang="en-US" sz="2300" dirty="0" err="1">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percorso</a:t>
            </a:r>
            <a:r>
              <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a:t>
            </a:r>
          </a:p>
        </p:txBody>
      </p:sp>
      <p:sp>
        <p:nvSpPr>
          <p:cNvPr id="12" name="TextBox 12"/>
          <p:cNvSpPr txBox="1"/>
          <p:nvPr/>
        </p:nvSpPr>
        <p:spPr>
          <a:xfrm>
            <a:off x="7988304" y="6591300"/>
            <a:ext cx="8246552" cy="2283959"/>
          </a:xfrm>
          <a:prstGeom prst="rect">
            <a:avLst/>
          </a:prstGeom>
        </p:spPr>
        <p:txBody>
          <a:bodyPr wrap="square" lIns="0" tIns="0" rIns="0" bIns="0" rtlCol="0" anchor="t">
            <a:spAutoFit/>
          </a:bodyPr>
          <a:lstStyle/>
          <a:p>
            <a:pPr marL="342900" indent="-342900" algn="l">
              <a:lnSpc>
                <a:spcPts val="2999"/>
              </a:lnSpc>
              <a:buFont typeface="Arial" panose="020B0604020202020204" pitchFamily="34" charset="0"/>
              <a:buChar char="•"/>
            </a:pPr>
            <a:r>
              <a:rPr lang="it-IT"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I giovani hanno oggi una soglia di </a:t>
            </a:r>
            <a:r>
              <a:rPr lang="it-IT" sz="23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attenzione</a:t>
            </a:r>
            <a:r>
              <a:rPr lang="it-IT"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più bassa, e </a:t>
            </a:r>
            <a:r>
              <a:rPr lang="it-IT" sz="23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organizzare lo studio </a:t>
            </a:r>
            <a:r>
              <a:rPr lang="it-IT"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è sempre più difficile.</a:t>
            </a:r>
          </a:p>
          <a:p>
            <a:pPr marL="342900" indent="-342900" algn="l">
              <a:lnSpc>
                <a:spcPts val="2999"/>
              </a:lnSpc>
              <a:buFont typeface="Arial" panose="020B0604020202020204" pitchFamily="34" charset="0"/>
              <a:buChar char="•"/>
            </a:pPr>
            <a:r>
              <a:rPr lang="it-IT"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La </a:t>
            </a:r>
            <a:r>
              <a:rPr lang="it-IT" sz="23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tecnologia</a:t>
            </a:r>
            <a:r>
              <a:rPr lang="it-IT"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 invece di aiutare, viene spesso vissuta come fonte di </a:t>
            </a:r>
            <a:r>
              <a:rPr lang="it-IT" sz="23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distrazione</a:t>
            </a:r>
            <a:r>
              <a:rPr lang="it-IT"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a:t>
            </a:r>
          </a:p>
          <a:p>
            <a:pPr marL="342900" indent="-342900" algn="l">
              <a:lnSpc>
                <a:spcPts val="2999"/>
              </a:lnSpc>
              <a:buFont typeface="Arial" panose="020B0604020202020204" pitchFamily="34" charset="0"/>
              <a:buChar char="•"/>
            </a:pPr>
            <a:r>
              <a:rPr lang="it-IT"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Da qui nasce la nostra idea: riportare la tecnologia a </a:t>
            </a:r>
            <a:r>
              <a:rPr lang="it-IT" sz="2300" b="1" dirty="0">
                <a:solidFill>
                  <a:schemeClr val="bg1"/>
                </a:solidFill>
                <a:effectLst>
                  <a:outerShdw blurRad="38100" dist="38100" dir="2700000" algn="tl">
                    <a:srgbClr val="000000">
                      <a:alpha val="43137"/>
                    </a:srgbClr>
                  </a:outerShdw>
                </a:effectLst>
                <a:latin typeface="Poppins Light"/>
                <a:ea typeface="Poppins Light"/>
                <a:cs typeface="Poppins Light"/>
                <a:sym typeface="Poppins Light"/>
              </a:rPr>
              <a:t>supporto dello studio</a:t>
            </a:r>
            <a:r>
              <a:rPr lang="it-IT"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rPr>
              <a:t>.</a:t>
            </a:r>
            <a:endParaRPr lang="en-US" sz="2300" dirty="0">
              <a:solidFill>
                <a:srgbClr val="BFBFBF"/>
              </a:solidFill>
              <a:effectLst>
                <a:outerShdw blurRad="38100" dist="38100" dir="2700000" algn="tl">
                  <a:srgbClr val="000000">
                    <a:alpha val="43137"/>
                  </a:srgbClr>
                </a:outerShdw>
              </a:effectLst>
              <a:latin typeface="Poppins Light"/>
              <a:ea typeface="Poppins Light"/>
              <a:cs typeface="Poppins Light"/>
              <a:sym typeface="Poppins Light"/>
            </a:endParaRPr>
          </a:p>
        </p:txBody>
      </p:sp>
      <p:sp>
        <p:nvSpPr>
          <p:cNvPr id="13" name="TextBox 5">
            <a:extLst>
              <a:ext uri="{FF2B5EF4-FFF2-40B4-BE49-F238E27FC236}">
                <a16:creationId xmlns:a16="http://schemas.microsoft.com/office/drawing/2014/main" id="{3727E1C4-084D-1321-E335-A62BE0DB1373}"/>
              </a:ext>
            </a:extLst>
          </p:cNvPr>
          <p:cNvSpPr txBox="1"/>
          <p:nvPr/>
        </p:nvSpPr>
        <p:spPr>
          <a:xfrm>
            <a:off x="8055184" y="5647792"/>
            <a:ext cx="4572000" cy="1078227"/>
          </a:xfrm>
          <a:prstGeom prst="rect">
            <a:avLst/>
          </a:prstGeom>
        </p:spPr>
        <p:txBody>
          <a:bodyPr lIns="50800" tIns="50800" rIns="50800" bIns="50800" rtlCol="0" anchor="ctr"/>
          <a:lstStyle/>
          <a:p>
            <a:pPr marL="0" lvl="1" indent="0">
              <a:lnSpc>
                <a:spcPts val="3706"/>
              </a:lnSpc>
              <a:spcBef>
                <a:spcPct val="0"/>
              </a:spcBef>
            </a:pPr>
            <a:r>
              <a:rPr lang="en-US" sz="6000" dirty="0">
                <a:solidFill>
                  <a:srgbClr val="FFFFFF"/>
                </a:solidFill>
                <a:latin typeface="Computer Says No" panose="020B0604020202020204" charset="0"/>
                <a:ea typeface="Poppins Light"/>
                <a:cs typeface="Computer Says No" panose="020B0604020202020204" charset="0"/>
                <a:sym typeface="Poppins Light"/>
              </a:rPr>
              <a:t>PERCHÉ?</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5095A232-8E8A-F8B0-B7C0-151B4F60FA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7AAB70-FA21-C7F3-7B95-DF2E5D764460}"/>
              </a:ext>
            </a:extLst>
          </p:cNvPr>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A2360B10-BCFD-9968-1CE9-71DC11E0A3B2}"/>
              </a:ext>
            </a:extLst>
          </p:cNvPr>
          <p:cNvSpPr/>
          <p:nvPr/>
        </p:nvSpPr>
        <p:spPr>
          <a:xfrm>
            <a:off x="1748003"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77CA780A-4287-A21B-CD07-349E1A20DBEC}"/>
              </a:ext>
            </a:extLst>
          </p:cNvPr>
          <p:cNvSpPr/>
          <p:nvPr/>
        </p:nvSpPr>
        <p:spPr>
          <a:xfrm>
            <a:off x="14949673" y="4516335"/>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a:extLst>
              <a:ext uri="{FF2B5EF4-FFF2-40B4-BE49-F238E27FC236}">
                <a16:creationId xmlns:a16="http://schemas.microsoft.com/office/drawing/2014/main" id="{2744B1A4-B663-CB3B-AE50-2DF42B9AA653}"/>
              </a:ext>
            </a:extLst>
          </p:cNvPr>
          <p:cNvSpPr/>
          <p:nvPr/>
        </p:nvSpPr>
        <p:spPr>
          <a:xfrm>
            <a:off x="-280226" y="8256282"/>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a:extLst>
              <a:ext uri="{FF2B5EF4-FFF2-40B4-BE49-F238E27FC236}">
                <a16:creationId xmlns:a16="http://schemas.microsoft.com/office/drawing/2014/main" id="{26CC7062-234A-13FE-FA37-906246FFC920}"/>
              </a:ext>
            </a:extLst>
          </p:cNvPr>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Immagine 6" descr="Immagine che contiene testo, schermata, Carattere, Pagina Web">
            <a:extLst>
              <a:ext uri="{FF2B5EF4-FFF2-40B4-BE49-F238E27FC236}">
                <a16:creationId xmlns:a16="http://schemas.microsoft.com/office/drawing/2014/main" id="{3F688327-6C2F-3D1E-9F09-9D4ABB2510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4385" y="1502248"/>
            <a:ext cx="5948347" cy="7282501"/>
          </a:xfrm>
          <a:prstGeom prst="roundRect">
            <a:avLst>
              <a:gd name="adj" fmla="val 1807"/>
            </a:avLst>
          </a:prstGeom>
          <a:effectLst>
            <a:softEdge rad="25400"/>
          </a:effectLst>
        </p:spPr>
      </p:pic>
      <p:sp>
        <p:nvSpPr>
          <p:cNvPr id="9" name="CasellaDiTesto 8">
            <a:extLst>
              <a:ext uri="{FF2B5EF4-FFF2-40B4-BE49-F238E27FC236}">
                <a16:creationId xmlns:a16="http://schemas.microsoft.com/office/drawing/2014/main" id="{7BF01A31-7C4F-D811-7DDA-55C279FEF742}"/>
              </a:ext>
            </a:extLst>
          </p:cNvPr>
          <p:cNvSpPr txBox="1"/>
          <p:nvPr/>
        </p:nvSpPr>
        <p:spPr>
          <a:xfrm>
            <a:off x="8687816" y="3366088"/>
            <a:ext cx="6513844" cy="3554819"/>
          </a:xfrm>
          <a:prstGeom prst="rect">
            <a:avLst/>
          </a:prstGeom>
          <a:noFill/>
        </p:spPr>
        <p:txBody>
          <a:bodyPr wrap="square">
            <a:spAutoFit/>
          </a:bodyPr>
          <a:lstStyle/>
          <a:p>
            <a:pPr algn="ctr"/>
            <a:r>
              <a:rPr lang="it-IT" sz="2500" dirty="0">
                <a:solidFill>
                  <a:srgbClr val="BFBFBF"/>
                </a:solidFill>
                <a:latin typeface="Poppins Light" panose="00000400000000000000" pitchFamily="2" charset="0"/>
                <a:cs typeface="Poppins Light" panose="00000400000000000000" pitchFamily="2" charset="0"/>
              </a:rPr>
              <a:t>Dopo aver trascritto le interviste, abbiamo svolto un’</a:t>
            </a:r>
            <a:r>
              <a:rPr lang="it-IT" sz="2500" b="1" dirty="0">
                <a:solidFill>
                  <a:schemeClr val="bg1"/>
                </a:solidFill>
                <a:latin typeface="Poppins Light" panose="00000400000000000000" pitchFamily="2" charset="0"/>
                <a:cs typeface="Poppins Light" panose="00000400000000000000" pitchFamily="2" charset="0"/>
              </a:rPr>
              <a:t>analisi qualitativa </a:t>
            </a:r>
            <a:r>
              <a:rPr lang="it-IT" sz="2500" dirty="0">
                <a:solidFill>
                  <a:srgbClr val="BFBFBF"/>
                </a:solidFill>
                <a:latin typeface="Poppins Light" panose="00000400000000000000" pitchFamily="2" charset="0"/>
                <a:cs typeface="Poppins Light" panose="00000400000000000000" pitchFamily="2" charset="0"/>
              </a:rPr>
              <a:t>per evidenziare </a:t>
            </a:r>
            <a:r>
              <a:rPr lang="it-IT" sz="2500" b="1" dirty="0">
                <a:solidFill>
                  <a:schemeClr val="bg1"/>
                </a:solidFill>
                <a:latin typeface="Poppins Light" panose="00000400000000000000" pitchFamily="2" charset="0"/>
                <a:cs typeface="Poppins Light" panose="00000400000000000000" pitchFamily="2" charset="0"/>
              </a:rPr>
              <a:t>temi chiave</a:t>
            </a:r>
            <a:r>
              <a:rPr lang="it-IT" sz="2500" dirty="0">
                <a:solidFill>
                  <a:srgbClr val="BFBFBF"/>
                </a:solidFill>
                <a:latin typeface="Poppins Light" panose="00000400000000000000" pitchFamily="2" charset="0"/>
                <a:cs typeface="Poppins Light" panose="00000400000000000000" pitchFamily="2" charset="0"/>
              </a:rPr>
              <a:t>, </a:t>
            </a:r>
            <a:r>
              <a:rPr lang="it-IT" sz="2500" b="1" dirty="0">
                <a:solidFill>
                  <a:schemeClr val="bg1"/>
                </a:solidFill>
                <a:latin typeface="Poppins Light" panose="00000400000000000000" pitchFamily="2" charset="0"/>
                <a:cs typeface="Poppins Light" panose="00000400000000000000" pitchFamily="2" charset="0"/>
              </a:rPr>
              <a:t>citazioni</a:t>
            </a:r>
            <a:r>
              <a:rPr lang="it-IT" sz="2500" b="1" dirty="0">
                <a:solidFill>
                  <a:srgbClr val="BFBFBF"/>
                </a:solidFill>
                <a:latin typeface="Poppins Light" panose="00000400000000000000" pitchFamily="2" charset="0"/>
                <a:cs typeface="Poppins Light" panose="00000400000000000000" pitchFamily="2" charset="0"/>
              </a:rPr>
              <a:t> </a:t>
            </a:r>
            <a:r>
              <a:rPr lang="it-IT" sz="2500" b="1" dirty="0">
                <a:solidFill>
                  <a:schemeClr val="bg1"/>
                </a:solidFill>
                <a:latin typeface="Poppins Light" panose="00000400000000000000" pitchFamily="2" charset="0"/>
                <a:cs typeface="Poppins Light" panose="00000400000000000000" pitchFamily="2" charset="0"/>
              </a:rPr>
              <a:t>rilevanti</a:t>
            </a:r>
            <a:r>
              <a:rPr lang="it-IT" sz="2500" dirty="0">
                <a:solidFill>
                  <a:srgbClr val="BFBFBF"/>
                </a:solidFill>
                <a:latin typeface="Poppins Light" panose="00000400000000000000" pitchFamily="2" charset="0"/>
                <a:cs typeface="Poppins Light" panose="00000400000000000000" pitchFamily="2" charset="0"/>
              </a:rPr>
              <a:t> e </a:t>
            </a:r>
            <a:r>
              <a:rPr lang="it-IT" sz="2500" b="1" dirty="0">
                <a:solidFill>
                  <a:schemeClr val="bg1"/>
                </a:solidFill>
                <a:latin typeface="Poppins Light" panose="00000400000000000000" pitchFamily="2" charset="0"/>
                <a:cs typeface="Poppins Light" panose="00000400000000000000" pitchFamily="2" charset="0"/>
              </a:rPr>
              <a:t>pattern ricorrenti</a:t>
            </a:r>
            <a:r>
              <a:rPr lang="it-IT" sz="2500" dirty="0">
                <a:solidFill>
                  <a:srgbClr val="BFBFBF"/>
                </a:solidFill>
                <a:latin typeface="Poppins Light" panose="00000400000000000000" pitchFamily="2" charset="0"/>
                <a:cs typeface="Poppins Light" panose="00000400000000000000" pitchFamily="2" charset="0"/>
              </a:rPr>
              <a:t>.</a:t>
            </a:r>
            <a:br>
              <a:rPr lang="it-IT" sz="2500" dirty="0">
                <a:solidFill>
                  <a:srgbClr val="BFBFBF"/>
                </a:solidFill>
                <a:latin typeface="Poppins Light" panose="00000400000000000000" pitchFamily="2" charset="0"/>
                <a:cs typeface="Poppins Light" panose="00000400000000000000" pitchFamily="2" charset="0"/>
              </a:rPr>
            </a:br>
            <a:r>
              <a:rPr lang="it-IT" sz="2500" dirty="0">
                <a:solidFill>
                  <a:srgbClr val="BFBFBF"/>
                </a:solidFill>
                <a:latin typeface="Poppins Light" panose="00000400000000000000" pitchFamily="2" charset="0"/>
                <a:cs typeface="Poppins Light" panose="00000400000000000000" pitchFamily="2" charset="0"/>
              </a:rPr>
              <a:t>Abbiamo utilizzato </a:t>
            </a:r>
            <a:r>
              <a:rPr lang="it-IT" sz="2500" b="1" dirty="0">
                <a:solidFill>
                  <a:schemeClr val="bg1"/>
                </a:solidFill>
                <a:latin typeface="Poppins Light" panose="00000400000000000000" pitchFamily="2" charset="0"/>
                <a:cs typeface="Poppins Light" panose="00000400000000000000" pitchFamily="2" charset="0"/>
              </a:rPr>
              <a:t>tre colori</a:t>
            </a:r>
            <a:r>
              <a:rPr lang="it-IT" sz="2500" dirty="0">
                <a:solidFill>
                  <a:srgbClr val="BFBFBF"/>
                </a:solidFill>
                <a:latin typeface="Poppins Light" panose="00000400000000000000" pitchFamily="2" charset="0"/>
                <a:cs typeface="Poppins Light" panose="00000400000000000000" pitchFamily="2" charset="0"/>
              </a:rPr>
              <a:t> per distinguere le risposte: in accordo, in disaccordo o troppo soggettive.</a:t>
            </a:r>
            <a:br>
              <a:rPr lang="it-IT" sz="2500" dirty="0">
                <a:solidFill>
                  <a:srgbClr val="BFBFBF"/>
                </a:solidFill>
                <a:latin typeface="Poppins Light" panose="00000400000000000000" pitchFamily="2" charset="0"/>
                <a:cs typeface="Poppins Light" panose="00000400000000000000" pitchFamily="2" charset="0"/>
              </a:rPr>
            </a:br>
            <a:r>
              <a:rPr lang="it-IT" sz="2500" dirty="0">
                <a:solidFill>
                  <a:srgbClr val="BFBFBF"/>
                </a:solidFill>
                <a:latin typeface="Poppins Light" panose="00000400000000000000" pitchFamily="2" charset="0"/>
                <a:cs typeface="Poppins Light" panose="00000400000000000000" pitchFamily="2" charset="0"/>
              </a:rPr>
              <a:t>A fianco è riportato un </a:t>
            </a:r>
            <a:r>
              <a:rPr lang="it-IT" sz="2500" b="1" dirty="0">
                <a:solidFill>
                  <a:schemeClr val="bg1"/>
                </a:solidFill>
                <a:latin typeface="Poppins Light" panose="00000400000000000000" pitchFamily="2" charset="0"/>
                <a:cs typeface="Poppins Light" panose="00000400000000000000" pitchFamily="2" charset="0"/>
              </a:rPr>
              <a:t>esempio del lavoro svolto</a:t>
            </a:r>
            <a:r>
              <a:rPr lang="it-IT" sz="2500" dirty="0">
                <a:solidFill>
                  <a:srgbClr val="BFBFBF"/>
                </a:solidFill>
                <a:latin typeface="Poppins Light" panose="00000400000000000000" pitchFamily="2" charset="0"/>
                <a:cs typeface="Poppins Light" panose="00000400000000000000" pitchFamily="2" charset="0"/>
              </a:rPr>
              <a:t>.</a:t>
            </a: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527141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AFAE4-63AD-9EF5-8F14-B036AF28B5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3374DA-1792-907E-EEA5-7B978F47911A}"/>
              </a:ext>
            </a:extLst>
          </p:cNvPr>
          <p:cNvSpPr/>
          <p:nvPr/>
        </p:nvSpPr>
        <p:spPr>
          <a:xfrm>
            <a:off x="-152400" y="-10478"/>
            <a:ext cx="18745199" cy="1041177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it-IT"/>
          </a:p>
        </p:txBody>
      </p:sp>
      <p:sp>
        <p:nvSpPr>
          <p:cNvPr id="7" name="Freeform 7">
            <a:extLst>
              <a:ext uri="{FF2B5EF4-FFF2-40B4-BE49-F238E27FC236}">
                <a16:creationId xmlns:a16="http://schemas.microsoft.com/office/drawing/2014/main" id="{4B9C5503-4BD9-47D5-5F17-D942C7269B71}"/>
              </a:ext>
            </a:extLst>
          </p:cNvPr>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txBody>
          <a:bodyPr/>
          <a:lstStyle/>
          <a:p>
            <a:endParaRPr lang="it-IT"/>
          </a:p>
        </p:txBody>
      </p:sp>
      <p:sp>
        <p:nvSpPr>
          <p:cNvPr id="20" name="TextBox 5">
            <a:extLst>
              <a:ext uri="{FF2B5EF4-FFF2-40B4-BE49-F238E27FC236}">
                <a16:creationId xmlns:a16="http://schemas.microsoft.com/office/drawing/2014/main" id="{310E02D3-CE63-0122-2EBE-417D940C683C}"/>
              </a:ext>
            </a:extLst>
          </p:cNvPr>
          <p:cNvSpPr txBox="1"/>
          <p:nvPr/>
        </p:nvSpPr>
        <p:spPr>
          <a:xfrm>
            <a:off x="381000" y="3009900"/>
            <a:ext cx="18059400" cy="6540252"/>
          </a:xfrm>
          <a:prstGeom prst="rect">
            <a:avLst/>
          </a:prstGeom>
        </p:spPr>
        <p:txBody>
          <a:bodyPr wrap="square" lIns="0" tIns="0" rIns="0" bIns="0" rtlCol="0" anchor="t">
            <a:spAutoFit/>
          </a:bodyPr>
          <a:lstStyle/>
          <a:p>
            <a:pPr marL="342900" indent="-342900">
              <a:buFont typeface="Arial" panose="020B0604020202020204" pitchFamily="34" charset="0"/>
              <a:buChar char="•"/>
            </a:pP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Molti studenti</a:t>
            </a:r>
            <a:r>
              <a:rPr lang="it-IT" sz="2500"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non hanno un metodo di studio</a:t>
            </a:r>
            <a:r>
              <a:rPr lang="it-IT" sz="2500"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vero e proprio</a:t>
            </a:r>
            <a:r>
              <a:rPr lang="it-IT" sz="2500"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spesso si affidano alla memoria o improvvisano, con risultati poco costanti.</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L’organizzazione e la costanza mancano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soprattutto nei periodi di esame, dove prevale stress e discontinuità.</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Lo </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studio in gruppo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è visto come un aiuto </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importante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per motivarsi e confrontarsi, ma può diventare una distrazione se non ben gestito.</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 </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distrazioni digitali </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(telefono, social) restano uno dei </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principali problemi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di concentrazione. </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Le </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strategie</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personali ci sono, ma </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raramente sono stabili</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Secondo gli esperti, il </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metodo di studio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è una competenza che </a:t>
            </a:r>
            <a:r>
              <a:rPr lang="it-IT" sz="2500" b="1" dirty="0">
                <a:solidFill>
                  <a:schemeClr val="bg1"/>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si costruisce nel tempo</a:t>
            </a: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unendo organizzazione, motivazione e consapevolezza.</a:t>
            </a:r>
          </a:p>
          <a:p>
            <a:pPr marL="342900" indent="-342900">
              <a:buFont typeface="Arial" panose="020B0604020202020204" pitchFamily="34" charset="0"/>
              <a:buChar char="•"/>
            </a:pPr>
            <a:endPar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pPr>
            <a:r>
              <a:rPr lang="it-IT" sz="2500" dirty="0">
                <a:solidFill>
                  <a:srgbClr val="BFBFBF"/>
                </a:solidFill>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In sintesi: gli studenti sono motivati e consapevoli dei propri limiti, ma serve più guida, equilibrio emotivo e collaborazione per migliorare davvero.</a:t>
            </a:r>
          </a:p>
        </p:txBody>
      </p:sp>
      <p:sp>
        <p:nvSpPr>
          <p:cNvPr id="22" name="CasellaDiTesto 21">
            <a:extLst>
              <a:ext uri="{FF2B5EF4-FFF2-40B4-BE49-F238E27FC236}">
                <a16:creationId xmlns:a16="http://schemas.microsoft.com/office/drawing/2014/main" id="{A154F4AF-5CA8-47AB-886D-6B3CDE4E5D3F}"/>
              </a:ext>
            </a:extLst>
          </p:cNvPr>
          <p:cNvSpPr txBox="1"/>
          <p:nvPr/>
        </p:nvSpPr>
        <p:spPr>
          <a:xfrm>
            <a:off x="5029200" y="1167505"/>
            <a:ext cx="11247120" cy="664413"/>
          </a:xfrm>
          <a:prstGeom prst="rect">
            <a:avLst/>
          </a:prstGeom>
          <a:noFill/>
        </p:spPr>
        <p:txBody>
          <a:bodyPr wrap="square">
            <a:spAutoFit/>
          </a:bodyPr>
          <a:lstStyle/>
          <a:p>
            <a:pPr lvl="0" algn="ctr">
              <a:lnSpc>
                <a:spcPts val="3716"/>
              </a:lnSpc>
              <a:spcBef>
                <a:spcPct val="0"/>
              </a:spcBef>
            </a:pPr>
            <a:r>
              <a:rPr lang="it-IT" sz="96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CONCLUSIONI</a:t>
            </a:r>
            <a:endParaRPr lang="en-US" sz="96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endParaRPr>
          </a:p>
        </p:txBody>
      </p:sp>
    </p:spTree>
    <p:extLst>
      <p:ext uri="{BB962C8B-B14F-4D97-AF65-F5344CB8AC3E}">
        <p14:creationId xmlns:p14="http://schemas.microsoft.com/office/powerpoint/2010/main" val="2359411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it-IT"/>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it-IT"/>
          </a:p>
        </p:txBody>
      </p:sp>
      <p:sp>
        <p:nvSpPr>
          <p:cNvPr id="4" name="Freeform 4"/>
          <p:cNvSpPr/>
          <p:nvPr/>
        </p:nvSpPr>
        <p:spPr>
          <a:xfrm>
            <a:off x="8377897" y="-5779144"/>
            <a:ext cx="14635371" cy="12033527"/>
          </a:xfrm>
          <a:custGeom>
            <a:avLst/>
            <a:gdLst/>
            <a:ahLst/>
            <a:cxnLst/>
            <a:rect l="l" t="t" r="r" b="b"/>
            <a:pathLst>
              <a:path w="14635371" h="12033527">
                <a:moveTo>
                  <a:pt x="0" y="0"/>
                </a:moveTo>
                <a:lnTo>
                  <a:pt x="14635371" y="0"/>
                </a:lnTo>
                <a:lnTo>
                  <a:pt x="14635371" y="12033528"/>
                </a:lnTo>
                <a:lnTo>
                  <a:pt x="0" y="12033528"/>
                </a:lnTo>
                <a:lnTo>
                  <a:pt x="0" y="0"/>
                </a:lnTo>
                <a:close/>
              </a:path>
            </a:pathLst>
          </a:custGeom>
          <a:blipFill>
            <a:blip r:embed="rId2"/>
            <a:stretch>
              <a:fillRect/>
            </a:stretch>
          </a:blipFill>
        </p:spPr>
        <p:txBody>
          <a:bodyPr/>
          <a:lstStyle/>
          <a:p>
            <a:endParaRPr lang="it-IT"/>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it-IT"/>
          </a:p>
        </p:txBody>
      </p:sp>
      <p:sp>
        <p:nvSpPr>
          <p:cNvPr id="6" name="TextBox 6"/>
          <p:cNvSpPr txBox="1"/>
          <p:nvPr/>
        </p:nvSpPr>
        <p:spPr>
          <a:xfrm>
            <a:off x="1890407" y="2278838"/>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GRAZIE!</a:t>
            </a:r>
          </a:p>
        </p:txBody>
      </p:sp>
      <p:sp>
        <p:nvSpPr>
          <p:cNvPr id="7" name="Freeform 7"/>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txBody>
          <a:bodyPr/>
          <a:lstStyle/>
          <a:p>
            <a:endParaRPr lang="it-IT"/>
          </a:p>
        </p:txBody>
      </p:sp>
      <p:sp>
        <p:nvSpPr>
          <p:cNvPr id="8" name="Freeform 8"/>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txBody>
          <a:bodyPr/>
          <a:lstStyle/>
          <a:p>
            <a:endParaRPr lang="it-IT"/>
          </a:p>
        </p:txBody>
      </p:sp>
      <p:sp>
        <p:nvSpPr>
          <p:cNvPr id="9" name="Freeform 9"/>
          <p:cNvSpPr/>
          <p:nvPr/>
        </p:nvSpPr>
        <p:spPr>
          <a:xfrm rot="-706557">
            <a:off x="13859100" y="1432047"/>
            <a:ext cx="4433872" cy="4665492"/>
          </a:xfrm>
          <a:custGeom>
            <a:avLst/>
            <a:gdLst/>
            <a:ahLst/>
            <a:cxnLst/>
            <a:rect l="l" t="t" r="r" b="b"/>
            <a:pathLst>
              <a:path w="4433872" h="4665492">
                <a:moveTo>
                  <a:pt x="0" y="0"/>
                </a:moveTo>
                <a:lnTo>
                  <a:pt x="4433873" y="0"/>
                </a:lnTo>
                <a:lnTo>
                  <a:pt x="4433873" y="4665493"/>
                </a:lnTo>
                <a:lnTo>
                  <a:pt x="0" y="4665493"/>
                </a:lnTo>
                <a:lnTo>
                  <a:pt x="0" y="0"/>
                </a:lnTo>
                <a:close/>
              </a:path>
            </a:pathLst>
          </a:custGeom>
          <a:blipFill>
            <a:blip r:embed="rId4"/>
            <a:stretch>
              <a:fillRect/>
            </a:stretch>
          </a:blipFill>
        </p:spPr>
        <p:txBody>
          <a:bodyPr/>
          <a:lstStyle/>
          <a:p>
            <a:endParaRPr lang="it-IT"/>
          </a:p>
        </p:txBody>
      </p:sp>
      <p:sp>
        <p:nvSpPr>
          <p:cNvPr id="10" name="Freeform 10"/>
          <p:cNvSpPr/>
          <p:nvPr/>
        </p:nvSpPr>
        <p:spPr>
          <a:xfrm>
            <a:off x="8315940" y="2433562"/>
            <a:ext cx="8117004" cy="7049716"/>
          </a:xfrm>
          <a:custGeom>
            <a:avLst/>
            <a:gdLst/>
            <a:ahLst/>
            <a:cxnLst/>
            <a:rect l="l" t="t" r="r" b="b"/>
            <a:pathLst>
              <a:path w="8117004" h="7049716">
                <a:moveTo>
                  <a:pt x="0" y="0"/>
                </a:moveTo>
                <a:lnTo>
                  <a:pt x="8117004" y="0"/>
                </a:lnTo>
                <a:lnTo>
                  <a:pt x="8117004" y="7049716"/>
                </a:lnTo>
                <a:lnTo>
                  <a:pt x="0" y="7049716"/>
                </a:lnTo>
                <a:lnTo>
                  <a:pt x="0" y="0"/>
                </a:lnTo>
                <a:close/>
              </a:path>
            </a:pathLst>
          </a:custGeom>
          <a:blipFill>
            <a:blip r:embed="rId5"/>
            <a:stretch>
              <a:fillRect/>
            </a:stretch>
          </a:blipFill>
        </p:spPr>
        <p:txBody>
          <a:bodyPr/>
          <a:lstStyle/>
          <a:p>
            <a:endParaRPr lang="it-IT"/>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1469721" y="3230799"/>
            <a:ext cx="5789579" cy="4669015"/>
          </a:xfrm>
          <a:custGeom>
            <a:avLst/>
            <a:gdLst/>
            <a:ahLst/>
            <a:cxnLst/>
            <a:rect l="l" t="t" r="r" b="b"/>
            <a:pathLst>
              <a:path w="5789579" h="4669015">
                <a:moveTo>
                  <a:pt x="0" y="0"/>
                </a:moveTo>
                <a:lnTo>
                  <a:pt x="5789579" y="0"/>
                </a:lnTo>
                <a:lnTo>
                  <a:pt x="5789579" y="4669015"/>
                </a:lnTo>
                <a:lnTo>
                  <a:pt x="0" y="4669015"/>
                </a:lnTo>
                <a:lnTo>
                  <a:pt x="0" y="0"/>
                </a:lnTo>
                <a:close/>
              </a:path>
            </a:pathLst>
          </a:custGeom>
          <a:blipFill>
            <a:blip r:embed="rId2"/>
            <a:stretch>
              <a:fillRect/>
            </a:stretch>
          </a:blipFill>
        </p:spPr>
        <p:txBody>
          <a:bodyPr/>
          <a:lstStyle/>
          <a:p>
            <a:endParaRPr lang="it-IT"/>
          </a:p>
        </p:txBody>
      </p:sp>
      <p:sp>
        <p:nvSpPr>
          <p:cNvPr id="3" name="TextBox 3"/>
          <p:cNvSpPr txBox="1"/>
          <p:nvPr/>
        </p:nvSpPr>
        <p:spPr>
          <a:xfrm>
            <a:off x="727010" y="1367050"/>
            <a:ext cx="15544800" cy="962764"/>
          </a:xfrm>
          <a:prstGeom prst="rect">
            <a:avLst/>
          </a:prstGeom>
        </p:spPr>
        <p:txBody>
          <a:bodyPr wrap="square" lIns="0" tIns="0" rIns="0" bIns="0" rtlCol="0" anchor="t">
            <a:spAutoFit/>
          </a:bodyPr>
          <a:lstStyle/>
          <a:p>
            <a:pPr marL="0" lvl="0" indent="0" algn="ctr">
              <a:lnSpc>
                <a:spcPts val="7199"/>
              </a:lnSpc>
              <a:spcBef>
                <a:spcPct val="0"/>
              </a:spcBef>
            </a:pPr>
            <a:r>
              <a:rPr lang="en-US" sz="12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03   RISULTATI DEL QUESTIONARIO</a:t>
            </a:r>
          </a:p>
        </p:txBody>
      </p:sp>
      <p:sp>
        <p:nvSpPr>
          <p:cNvPr id="4" name="TextBox 4"/>
          <p:cNvSpPr txBox="1"/>
          <p:nvPr/>
        </p:nvSpPr>
        <p:spPr>
          <a:xfrm>
            <a:off x="1578720" y="3280199"/>
            <a:ext cx="9463095" cy="3333092"/>
          </a:xfrm>
          <a:prstGeom prst="rect">
            <a:avLst/>
          </a:prstGeom>
        </p:spPr>
        <p:txBody>
          <a:bodyPr lIns="0" tIns="0" rIns="0" bIns="0" rtlCol="0" anchor="t">
            <a:spAutoFit/>
          </a:bodyPr>
          <a:lstStyle/>
          <a:p>
            <a:pPr algn="l">
              <a:lnSpc>
                <a:spcPts val="2923"/>
              </a:lnSpc>
            </a:pPr>
            <a:r>
              <a:rPr lang="en-US" sz="2200" dirty="0" err="1">
                <a:solidFill>
                  <a:srgbClr val="FFFFFF"/>
                </a:solidFill>
                <a:latin typeface="Poppins Light"/>
                <a:ea typeface="Poppins Light"/>
                <a:cs typeface="Poppins Light"/>
                <a:sym typeface="Poppins Light"/>
              </a:rPr>
              <a:t>L'utilizzo</a:t>
            </a:r>
            <a:r>
              <a:rPr lang="en-US" sz="2200" dirty="0">
                <a:solidFill>
                  <a:srgbClr val="FFFFFF"/>
                </a:solidFill>
                <a:latin typeface="Poppins Light"/>
                <a:ea typeface="Poppins Light"/>
                <a:cs typeface="Poppins Light"/>
                <a:sym typeface="Poppins Light"/>
              </a:rPr>
              <a:t> del </a:t>
            </a:r>
            <a:r>
              <a:rPr lang="en-US" sz="2200" dirty="0" err="1">
                <a:solidFill>
                  <a:srgbClr val="FFFFFF"/>
                </a:solidFill>
                <a:latin typeface="Poppins Light"/>
                <a:ea typeface="Poppins Light"/>
                <a:cs typeface="Poppins Light"/>
                <a:sym typeface="Poppins Light"/>
              </a:rPr>
              <a:t>questionario</a:t>
            </a:r>
            <a:r>
              <a:rPr lang="en-US" sz="2200" dirty="0">
                <a:solidFill>
                  <a:srgbClr val="FFFFFF"/>
                </a:solidFill>
                <a:latin typeface="Poppins Light"/>
                <a:ea typeface="Poppins Light"/>
                <a:cs typeface="Poppins Light"/>
                <a:sym typeface="Poppins Light"/>
              </a:rPr>
              <a:t> è </a:t>
            </a:r>
            <a:r>
              <a:rPr lang="en-US" sz="2200" dirty="0" err="1">
                <a:solidFill>
                  <a:srgbClr val="FFFFFF"/>
                </a:solidFill>
                <a:latin typeface="Poppins Light"/>
                <a:ea typeface="Poppins Light"/>
                <a:cs typeface="Poppins Light"/>
                <a:sym typeface="Poppins Light"/>
              </a:rPr>
              <a:t>stato</a:t>
            </a:r>
            <a:r>
              <a:rPr lang="en-US" sz="2200" dirty="0">
                <a:solidFill>
                  <a:srgbClr val="FFFFFF"/>
                </a:solidFill>
                <a:latin typeface="Poppins Light"/>
                <a:ea typeface="Poppins Light"/>
                <a:cs typeface="Poppins Light"/>
                <a:sym typeface="Poppins Light"/>
              </a:rPr>
              <a:t> un </a:t>
            </a:r>
            <a:r>
              <a:rPr lang="en-US" sz="2200" b="1" i="1" dirty="0">
                <a:solidFill>
                  <a:srgbClr val="FFFFFF"/>
                </a:solidFill>
                <a:latin typeface="Poppins Bold Italics"/>
                <a:ea typeface="Poppins Bold Italics"/>
                <a:cs typeface="Poppins Bold Italics"/>
                <a:sym typeface="Poppins Bold Italics"/>
              </a:rPr>
              <a:t>passaggio </a:t>
            </a:r>
            <a:r>
              <a:rPr lang="en-US" sz="2200" b="1" i="1" dirty="0" err="1">
                <a:solidFill>
                  <a:srgbClr val="FFFFFF"/>
                </a:solidFill>
                <a:latin typeface="Poppins Bold Italics"/>
                <a:ea typeface="Poppins Bold Italics"/>
                <a:cs typeface="Poppins Bold Italics"/>
                <a:sym typeface="Poppins Bold Italics"/>
              </a:rPr>
              <a:t>fondamentale</a:t>
            </a:r>
            <a:r>
              <a:rPr lang="en-US" sz="2200" b="1" i="1" dirty="0">
                <a:solidFill>
                  <a:srgbClr val="FFFFFF"/>
                </a:solidFill>
                <a:latin typeface="Poppins Bold Italics"/>
                <a:ea typeface="Poppins Bold Italics"/>
                <a:cs typeface="Poppins Bold Italics"/>
                <a:sym typeface="Poppins Bold Italics"/>
              </a:rPr>
              <a:t> </a:t>
            </a:r>
          </a:p>
          <a:p>
            <a:pPr algn="l">
              <a:lnSpc>
                <a:spcPts val="2923"/>
              </a:lnSpc>
            </a:pPr>
            <a:r>
              <a:rPr lang="en-US" sz="2200" dirty="0" err="1">
                <a:solidFill>
                  <a:srgbClr val="FFFFFF"/>
                </a:solidFill>
                <a:latin typeface="Poppins Light"/>
                <a:ea typeface="Poppins Light"/>
                <a:cs typeface="Poppins Light"/>
                <a:sym typeface="Poppins Light"/>
              </a:rPr>
              <a:t>nella</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fase</a:t>
            </a:r>
            <a:r>
              <a:rPr lang="en-US" sz="2200" dirty="0">
                <a:solidFill>
                  <a:srgbClr val="FFFFFF"/>
                </a:solidFill>
                <a:latin typeface="Poppins Light"/>
                <a:ea typeface="Poppins Light"/>
                <a:cs typeface="Poppins Light"/>
                <a:sym typeface="Poppins Light"/>
              </a:rPr>
              <a:t> di </a:t>
            </a:r>
            <a:r>
              <a:rPr lang="en-US" sz="2200" dirty="0" err="1">
                <a:solidFill>
                  <a:srgbClr val="FFFFFF"/>
                </a:solidFill>
                <a:latin typeface="Poppins Light"/>
                <a:ea typeface="Poppins Light"/>
                <a:cs typeface="Poppins Light"/>
                <a:sym typeface="Poppins Light"/>
              </a:rPr>
              <a:t>raccolta</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dei</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dati</a:t>
            </a:r>
            <a:r>
              <a:rPr lang="en-US" sz="2200" dirty="0">
                <a:solidFill>
                  <a:srgbClr val="FFFFFF"/>
                </a:solidFill>
                <a:latin typeface="Poppins Light"/>
                <a:ea typeface="Poppins Light"/>
                <a:cs typeface="Poppins Light"/>
                <a:sym typeface="Poppins Light"/>
              </a:rPr>
              <a:t>. </a:t>
            </a:r>
          </a:p>
          <a:p>
            <a:pPr algn="l">
              <a:lnSpc>
                <a:spcPts val="2923"/>
              </a:lnSpc>
            </a:pPr>
            <a:endParaRPr lang="en-US" sz="2200" dirty="0">
              <a:solidFill>
                <a:srgbClr val="FFFFFF"/>
              </a:solidFill>
              <a:latin typeface="Poppins Light"/>
              <a:ea typeface="Poppins Light"/>
              <a:cs typeface="Poppins Light"/>
              <a:sym typeface="Poppins Light"/>
            </a:endParaRPr>
          </a:p>
          <a:p>
            <a:pPr algn="l">
              <a:lnSpc>
                <a:spcPts val="2923"/>
              </a:lnSpc>
            </a:pPr>
            <a:r>
              <a:rPr lang="en-US" sz="2200" dirty="0">
                <a:solidFill>
                  <a:srgbClr val="FFFFFF"/>
                </a:solidFill>
                <a:latin typeface="Poppins Light"/>
                <a:ea typeface="Poppins Light"/>
                <a:cs typeface="Poppins Light"/>
                <a:sym typeface="Poppins Light"/>
              </a:rPr>
              <a:t>La </a:t>
            </a:r>
            <a:r>
              <a:rPr lang="en-US" sz="2200" dirty="0" err="1">
                <a:solidFill>
                  <a:srgbClr val="FFFFFF"/>
                </a:solidFill>
                <a:latin typeface="Poppins Light"/>
                <a:ea typeface="Poppins Light"/>
                <a:cs typeface="Poppins Light"/>
                <a:sym typeface="Poppins Light"/>
              </a:rPr>
              <a:t>sua</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preparazione</a:t>
            </a:r>
            <a:r>
              <a:rPr lang="en-US" sz="2200" dirty="0">
                <a:solidFill>
                  <a:srgbClr val="FFFFFF"/>
                </a:solidFill>
                <a:latin typeface="Poppins Light"/>
                <a:ea typeface="Poppins Light"/>
                <a:cs typeface="Poppins Light"/>
                <a:sym typeface="Poppins Light"/>
              </a:rPr>
              <a:t> ci ha </a:t>
            </a:r>
            <a:r>
              <a:rPr lang="en-US" sz="2200" dirty="0" err="1">
                <a:solidFill>
                  <a:srgbClr val="FFFFFF"/>
                </a:solidFill>
                <a:latin typeface="Poppins Light"/>
                <a:ea typeface="Poppins Light"/>
                <a:cs typeface="Poppins Light"/>
                <a:sym typeface="Poppins Light"/>
              </a:rPr>
              <a:t>chiarito</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i</a:t>
            </a:r>
            <a:r>
              <a:rPr lang="en-US" sz="2200" dirty="0">
                <a:solidFill>
                  <a:srgbClr val="FFFFFF"/>
                </a:solidFill>
                <a:latin typeface="Poppins Light"/>
                <a:ea typeface="Poppins Light"/>
                <a:cs typeface="Poppins Light"/>
                <a:sym typeface="Poppins Light"/>
              </a:rPr>
              <a:t> </a:t>
            </a:r>
            <a:r>
              <a:rPr lang="en-US" sz="2200" b="1" i="1" dirty="0" err="1">
                <a:solidFill>
                  <a:srgbClr val="FFFFFF"/>
                </a:solidFill>
                <a:latin typeface="Poppins Bold Italics"/>
                <a:ea typeface="Poppins Bold Italics"/>
                <a:cs typeface="Poppins Bold Italics"/>
                <a:sym typeface="Poppins Bold Italics"/>
              </a:rPr>
              <a:t>punti</a:t>
            </a:r>
            <a:r>
              <a:rPr lang="en-US" sz="2200" b="1" i="1" dirty="0">
                <a:solidFill>
                  <a:srgbClr val="FFFFFF"/>
                </a:solidFill>
                <a:latin typeface="Poppins Bold Italics"/>
                <a:ea typeface="Poppins Bold Italics"/>
                <a:cs typeface="Poppins Bold Italics"/>
                <a:sym typeface="Poppins Bold Italics"/>
              </a:rPr>
              <a:t> </a:t>
            </a:r>
            <a:r>
              <a:rPr lang="en-US" sz="2200" b="1" i="1" dirty="0" err="1">
                <a:solidFill>
                  <a:srgbClr val="FFFFFF"/>
                </a:solidFill>
                <a:latin typeface="Poppins Bold Italics"/>
                <a:ea typeface="Poppins Bold Italics"/>
                <a:cs typeface="Poppins Bold Italics"/>
                <a:sym typeface="Poppins Bold Italics"/>
              </a:rPr>
              <a:t>chiave</a:t>
            </a:r>
            <a:r>
              <a:rPr lang="en-US" sz="2200" b="1" i="1" dirty="0">
                <a:solidFill>
                  <a:srgbClr val="FFFFFF"/>
                </a:solidFill>
                <a:latin typeface="Poppins Bold Italics"/>
                <a:ea typeface="Poppins Bold Italics"/>
                <a:cs typeface="Poppins Bold Italics"/>
                <a:sym typeface="Poppins Bold Italics"/>
              </a:rPr>
              <a:t> </a:t>
            </a:r>
            <a:r>
              <a:rPr lang="en-US" sz="2200" b="1" i="1" dirty="0" err="1">
                <a:solidFill>
                  <a:srgbClr val="FFFFFF"/>
                </a:solidFill>
                <a:latin typeface="Poppins Bold Italics"/>
                <a:ea typeface="Poppins Bold Italics"/>
                <a:cs typeface="Poppins Bold Italics"/>
                <a:sym typeface="Poppins Bold Italics"/>
              </a:rPr>
              <a:t>su</a:t>
            </a:r>
            <a:r>
              <a:rPr lang="en-US" sz="2200" b="1" i="1" dirty="0">
                <a:solidFill>
                  <a:srgbClr val="FFFFFF"/>
                </a:solidFill>
                <a:latin typeface="Poppins Bold Italics"/>
                <a:ea typeface="Poppins Bold Italics"/>
                <a:cs typeface="Poppins Bold Italics"/>
                <a:sym typeface="Poppins Bold Italics"/>
              </a:rPr>
              <a:t> cui </a:t>
            </a:r>
            <a:r>
              <a:rPr lang="en-US" sz="2200" b="1" i="1" dirty="0" err="1">
                <a:solidFill>
                  <a:srgbClr val="FFFFFF"/>
                </a:solidFill>
                <a:latin typeface="Poppins Bold Italics"/>
                <a:ea typeface="Poppins Bold Italics"/>
                <a:cs typeface="Poppins Bold Italics"/>
                <a:sym typeface="Poppins Bold Italics"/>
              </a:rPr>
              <a:t>volevamo</a:t>
            </a:r>
            <a:r>
              <a:rPr lang="en-US" sz="2200" b="1" i="1" dirty="0">
                <a:solidFill>
                  <a:srgbClr val="FFFFFF"/>
                </a:solidFill>
                <a:latin typeface="Poppins Bold Italics"/>
                <a:ea typeface="Poppins Bold Italics"/>
                <a:cs typeface="Poppins Bold Italics"/>
                <a:sym typeface="Poppins Bold Italics"/>
              </a:rPr>
              <a:t> </a:t>
            </a:r>
            <a:r>
              <a:rPr lang="en-US" sz="2200" b="1" i="1" dirty="0" err="1">
                <a:solidFill>
                  <a:srgbClr val="FFFFFF"/>
                </a:solidFill>
                <a:latin typeface="Poppins Bold Italics"/>
                <a:ea typeface="Poppins Bold Italics"/>
                <a:cs typeface="Poppins Bold Italics"/>
                <a:sym typeface="Poppins Bold Italics"/>
              </a:rPr>
              <a:t>concentrare</a:t>
            </a:r>
            <a:r>
              <a:rPr lang="en-US" sz="2200" b="1" i="1" dirty="0">
                <a:solidFill>
                  <a:srgbClr val="FFFFFF"/>
                </a:solidFill>
                <a:latin typeface="Poppins Bold Italics"/>
                <a:ea typeface="Poppins Bold Italics"/>
                <a:cs typeface="Poppins Bold Italics"/>
                <a:sym typeface="Poppins Bold Italics"/>
              </a:rPr>
              <a:t> </a:t>
            </a:r>
            <a:r>
              <a:rPr lang="en-US" sz="2200" b="1" i="1" dirty="0" err="1">
                <a:solidFill>
                  <a:srgbClr val="FFFFFF"/>
                </a:solidFill>
                <a:latin typeface="Poppins Bold Italics"/>
                <a:ea typeface="Poppins Bold Italics"/>
                <a:cs typeface="Poppins Bold Italics"/>
                <a:sym typeface="Poppins Bold Italics"/>
              </a:rPr>
              <a:t>l'attenzione</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mentre</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l'analisi</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delle</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risposte</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ricevute</a:t>
            </a:r>
            <a:r>
              <a:rPr lang="en-US" sz="2200" dirty="0">
                <a:solidFill>
                  <a:srgbClr val="FFFFFF"/>
                </a:solidFill>
                <a:latin typeface="Poppins Light"/>
                <a:ea typeface="Poppins Light"/>
                <a:cs typeface="Poppins Light"/>
                <a:sym typeface="Poppins Light"/>
              </a:rPr>
              <a:t> </a:t>
            </a:r>
          </a:p>
          <a:p>
            <a:pPr algn="l">
              <a:lnSpc>
                <a:spcPts val="2923"/>
              </a:lnSpc>
            </a:pPr>
            <a:r>
              <a:rPr lang="en-US" sz="2200" dirty="0">
                <a:solidFill>
                  <a:srgbClr val="FFFFFF"/>
                </a:solidFill>
                <a:latin typeface="Poppins Light"/>
                <a:ea typeface="Poppins Light"/>
                <a:cs typeface="Poppins Light"/>
                <a:sym typeface="Poppins Light"/>
              </a:rPr>
              <a:t>ci ha </a:t>
            </a:r>
            <a:r>
              <a:rPr lang="en-US" sz="2200" dirty="0" err="1">
                <a:solidFill>
                  <a:srgbClr val="FFFFFF"/>
                </a:solidFill>
                <a:latin typeface="Poppins Light"/>
                <a:ea typeface="Poppins Light"/>
                <a:cs typeface="Poppins Light"/>
                <a:sym typeface="Poppins Light"/>
              </a:rPr>
              <a:t>offerto</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spunti</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preziosi</a:t>
            </a:r>
            <a:r>
              <a:rPr lang="en-US" sz="2200" dirty="0">
                <a:solidFill>
                  <a:srgbClr val="FFFFFF"/>
                </a:solidFill>
                <a:latin typeface="Poppins Light"/>
                <a:ea typeface="Poppins Light"/>
                <a:cs typeface="Poppins Light"/>
                <a:sym typeface="Poppins Light"/>
              </a:rPr>
              <a:t> da </a:t>
            </a:r>
            <a:r>
              <a:rPr lang="en-US" sz="2200" dirty="0" err="1">
                <a:solidFill>
                  <a:srgbClr val="FFFFFF"/>
                </a:solidFill>
                <a:latin typeface="Poppins Light"/>
                <a:ea typeface="Poppins Light"/>
                <a:cs typeface="Poppins Light"/>
                <a:sym typeface="Poppins Light"/>
              </a:rPr>
              <a:t>approfondire</a:t>
            </a:r>
            <a:r>
              <a:rPr lang="en-US" sz="2200" dirty="0">
                <a:solidFill>
                  <a:srgbClr val="FFFFFF"/>
                </a:solidFill>
                <a:latin typeface="Poppins Light"/>
                <a:ea typeface="Poppins Light"/>
                <a:cs typeface="Poppins Light"/>
                <a:sym typeface="Poppins Light"/>
              </a:rPr>
              <a:t>.</a:t>
            </a:r>
          </a:p>
          <a:p>
            <a:pPr algn="l">
              <a:lnSpc>
                <a:spcPts val="2923"/>
              </a:lnSpc>
            </a:pPr>
            <a:endParaRPr lang="en-US" sz="2200" dirty="0">
              <a:solidFill>
                <a:srgbClr val="FFFFFF"/>
              </a:solidFill>
              <a:latin typeface="Poppins Light"/>
              <a:ea typeface="Poppins Light"/>
              <a:cs typeface="Poppins Light"/>
              <a:sym typeface="Poppins Light"/>
            </a:endParaRPr>
          </a:p>
          <a:p>
            <a:pPr algn="l">
              <a:lnSpc>
                <a:spcPts val="2923"/>
              </a:lnSpc>
            </a:pPr>
            <a:r>
              <a:rPr lang="en-US" sz="2200" dirty="0">
                <a:solidFill>
                  <a:srgbClr val="FFFFFF"/>
                </a:solidFill>
                <a:latin typeface="Poppins Light"/>
                <a:ea typeface="Poppins Light"/>
                <a:cs typeface="Poppins Light"/>
                <a:sym typeface="Poppins Light"/>
              </a:rPr>
              <a:t>In </a:t>
            </a:r>
            <a:r>
              <a:rPr lang="en-US" sz="2200" dirty="0" err="1">
                <a:solidFill>
                  <a:srgbClr val="FFFFFF"/>
                </a:solidFill>
                <a:latin typeface="Poppins Light"/>
                <a:ea typeface="Poppins Light"/>
                <a:cs typeface="Poppins Light"/>
                <a:sym typeface="Poppins Light"/>
              </a:rPr>
              <a:t>questo</a:t>
            </a:r>
            <a:r>
              <a:rPr lang="en-US" sz="2200" dirty="0">
                <a:solidFill>
                  <a:srgbClr val="FFFFFF"/>
                </a:solidFill>
                <a:latin typeface="Poppins Light"/>
                <a:ea typeface="Poppins Light"/>
                <a:cs typeface="Poppins Light"/>
                <a:sym typeface="Poppins Light"/>
              </a:rPr>
              <a:t> modo, il </a:t>
            </a:r>
            <a:r>
              <a:rPr lang="en-US" sz="2200" dirty="0" err="1">
                <a:solidFill>
                  <a:srgbClr val="FFFFFF"/>
                </a:solidFill>
                <a:latin typeface="Poppins Light"/>
                <a:ea typeface="Poppins Light"/>
                <a:cs typeface="Poppins Light"/>
                <a:sym typeface="Poppins Light"/>
              </a:rPr>
              <a:t>questionario</a:t>
            </a:r>
            <a:r>
              <a:rPr lang="en-US" sz="2200" dirty="0">
                <a:solidFill>
                  <a:srgbClr val="FFFFFF"/>
                </a:solidFill>
                <a:latin typeface="Poppins Light"/>
                <a:ea typeface="Poppins Light"/>
                <a:cs typeface="Poppins Light"/>
                <a:sym typeface="Poppins Light"/>
              </a:rPr>
              <a:t> è </a:t>
            </a:r>
            <a:r>
              <a:rPr lang="en-US" sz="2200" dirty="0" err="1">
                <a:solidFill>
                  <a:srgbClr val="FFFFFF"/>
                </a:solidFill>
                <a:latin typeface="Poppins Light"/>
                <a:ea typeface="Poppins Light"/>
                <a:cs typeface="Poppins Light"/>
                <a:sym typeface="Poppins Light"/>
              </a:rPr>
              <a:t>stato</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sia</a:t>
            </a:r>
            <a:r>
              <a:rPr lang="en-US" sz="2200" dirty="0">
                <a:solidFill>
                  <a:srgbClr val="FFFFFF"/>
                </a:solidFill>
                <a:latin typeface="Poppins Light"/>
                <a:ea typeface="Poppins Light"/>
                <a:cs typeface="Poppins Light"/>
                <a:sym typeface="Poppins Light"/>
              </a:rPr>
              <a:t> uno </a:t>
            </a:r>
            <a:r>
              <a:rPr lang="en-US" sz="2200" b="1" i="1" dirty="0" err="1">
                <a:solidFill>
                  <a:srgbClr val="FFFFFF"/>
                </a:solidFill>
                <a:latin typeface="Poppins Bold Italics"/>
                <a:ea typeface="Poppins Bold Italics"/>
                <a:cs typeface="Poppins Bold Italics"/>
                <a:sym typeface="Poppins Bold Italics"/>
              </a:rPr>
              <a:t>strumento</a:t>
            </a:r>
            <a:r>
              <a:rPr lang="en-US" sz="2200" b="1" i="1" dirty="0">
                <a:solidFill>
                  <a:srgbClr val="FFFFFF"/>
                </a:solidFill>
                <a:latin typeface="Poppins Bold Italics"/>
                <a:ea typeface="Poppins Bold Italics"/>
                <a:cs typeface="Poppins Bold Italics"/>
                <a:sym typeface="Poppins Bold Italics"/>
              </a:rPr>
              <a:t> di </a:t>
            </a:r>
            <a:r>
              <a:rPr lang="en-US" sz="2200" b="1" i="1" dirty="0" err="1">
                <a:solidFill>
                  <a:srgbClr val="FFFFFF"/>
                </a:solidFill>
                <a:latin typeface="Poppins Bold Italics"/>
                <a:ea typeface="Poppins Bold Italics"/>
                <a:cs typeface="Poppins Bold Italics"/>
                <a:sym typeface="Poppins Bold Italics"/>
              </a:rPr>
              <a:t>indagine</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sia</a:t>
            </a:r>
            <a:r>
              <a:rPr lang="en-US" sz="2200" dirty="0">
                <a:solidFill>
                  <a:srgbClr val="FFFFFF"/>
                </a:solidFill>
                <a:latin typeface="Poppins Light"/>
                <a:ea typeface="Poppins Light"/>
                <a:cs typeface="Poppins Light"/>
                <a:sym typeface="Poppins Light"/>
              </a:rPr>
              <a:t> </a:t>
            </a:r>
            <a:r>
              <a:rPr lang="en-US" sz="2200" dirty="0" err="1">
                <a:solidFill>
                  <a:srgbClr val="FFFFFF"/>
                </a:solidFill>
                <a:latin typeface="Poppins Light"/>
                <a:ea typeface="Poppins Light"/>
                <a:cs typeface="Poppins Light"/>
                <a:sym typeface="Poppins Light"/>
              </a:rPr>
              <a:t>una</a:t>
            </a:r>
            <a:r>
              <a:rPr lang="en-US" sz="2200" dirty="0">
                <a:solidFill>
                  <a:srgbClr val="FFFFFF"/>
                </a:solidFill>
                <a:latin typeface="Poppins Light"/>
                <a:ea typeface="Poppins Light"/>
                <a:cs typeface="Poppins Light"/>
                <a:sym typeface="Poppins Light"/>
              </a:rPr>
              <a:t> </a:t>
            </a:r>
            <a:r>
              <a:rPr lang="en-US" sz="2200" b="1" i="1" dirty="0">
                <a:solidFill>
                  <a:srgbClr val="FFFFFF"/>
                </a:solidFill>
                <a:latin typeface="Poppins Bold Italics"/>
                <a:ea typeface="Poppins Bold Italics"/>
                <a:cs typeface="Poppins Bold Italics"/>
                <a:sym typeface="Poppins Bold Italics"/>
              </a:rPr>
              <a:t>base per </a:t>
            </a:r>
            <a:r>
              <a:rPr lang="en-US" sz="2200" b="1" i="1" dirty="0" err="1">
                <a:solidFill>
                  <a:srgbClr val="FFFFFF"/>
                </a:solidFill>
                <a:latin typeface="Poppins Bold Italics"/>
                <a:ea typeface="Poppins Bold Italics"/>
                <a:cs typeface="Poppins Bold Italics"/>
                <a:sym typeface="Poppins Bold Italics"/>
              </a:rPr>
              <a:t>futuri</a:t>
            </a:r>
            <a:r>
              <a:rPr lang="en-US" sz="2200" b="1" i="1" dirty="0">
                <a:solidFill>
                  <a:srgbClr val="FFFFFF"/>
                </a:solidFill>
                <a:latin typeface="Poppins Bold Italics"/>
                <a:ea typeface="Poppins Bold Italics"/>
                <a:cs typeface="Poppins Bold Italics"/>
                <a:sym typeface="Poppins Bold Italics"/>
              </a:rPr>
              <a:t> </a:t>
            </a:r>
            <a:r>
              <a:rPr lang="en-US" sz="2200" b="1" i="1" dirty="0" err="1">
                <a:solidFill>
                  <a:srgbClr val="FFFFFF"/>
                </a:solidFill>
                <a:latin typeface="Poppins Bold Italics"/>
                <a:ea typeface="Poppins Bold Italics"/>
                <a:cs typeface="Poppins Bold Italics"/>
                <a:sym typeface="Poppins Bold Italics"/>
              </a:rPr>
              <a:t>approfodimenti</a:t>
            </a:r>
            <a:r>
              <a:rPr lang="en-US" sz="2200" b="1" i="1" dirty="0">
                <a:solidFill>
                  <a:srgbClr val="FFFFFF"/>
                </a:solidFill>
                <a:latin typeface="Poppins Bold Italics"/>
                <a:ea typeface="Poppins Bold Italics"/>
                <a:cs typeface="Poppins Bold Italics"/>
                <a:sym typeface="Poppins Bold Italics"/>
              </a:rPr>
              <a:t>.</a:t>
            </a:r>
          </a:p>
        </p:txBody>
      </p:sp>
      <p:sp>
        <p:nvSpPr>
          <p:cNvPr id="5" name="AutoShape 5"/>
          <p:cNvSpPr/>
          <p:nvPr/>
        </p:nvSpPr>
        <p:spPr>
          <a:xfrm flipV="1">
            <a:off x="1578668" y="7190517"/>
            <a:ext cx="6920742" cy="19050"/>
          </a:xfrm>
          <a:prstGeom prst="line">
            <a:avLst/>
          </a:prstGeom>
          <a:ln w="38100" cap="flat">
            <a:solidFill>
              <a:srgbClr val="FFFFFF"/>
            </a:solidFill>
            <a:prstDash val="solid"/>
            <a:headEnd type="none" w="sm" len="sm"/>
            <a:tailEnd type="none" w="sm" len="sm"/>
          </a:ln>
        </p:spPr>
        <p:txBody>
          <a:bodyPr/>
          <a:lstStyle/>
          <a:p>
            <a:endParaRPr lang="it-IT" dirty="0"/>
          </a:p>
        </p:txBody>
      </p:sp>
      <p:sp>
        <p:nvSpPr>
          <p:cNvPr id="6" name="TextBox 6"/>
          <p:cNvSpPr txBox="1"/>
          <p:nvPr/>
        </p:nvSpPr>
        <p:spPr>
          <a:xfrm>
            <a:off x="1578668" y="7766838"/>
            <a:ext cx="4832640" cy="502078"/>
          </a:xfrm>
          <a:prstGeom prst="rect">
            <a:avLst/>
          </a:prstGeom>
        </p:spPr>
        <p:txBody>
          <a:bodyPr lIns="0" tIns="0" rIns="0" bIns="0" rtlCol="0" anchor="t">
            <a:spAutoFit/>
          </a:bodyPr>
          <a:lstStyle/>
          <a:p>
            <a:pPr algn="l">
              <a:lnSpc>
                <a:spcPts val="3826"/>
              </a:lnSpc>
            </a:pPr>
            <a:r>
              <a:rPr lang="en-US" sz="2733" b="1" dirty="0">
                <a:solidFill>
                  <a:srgbClr val="FFFFFF"/>
                </a:solidFill>
                <a:latin typeface="Poppins Medium"/>
                <a:ea typeface="Poppins Medium"/>
                <a:cs typeface="Poppins Medium"/>
                <a:sym typeface="Poppins Medium"/>
              </a:rPr>
              <a:t>Link al </a:t>
            </a:r>
            <a:r>
              <a:rPr lang="en-US" sz="2733" b="1" dirty="0" err="1">
                <a:solidFill>
                  <a:srgbClr val="FFFFFF"/>
                </a:solidFill>
                <a:latin typeface="Poppins Medium"/>
                <a:ea typeface="Poppins Medium"/>
                <a:cs typeface="Poppins Medium"/>
                <a:sym typeface="Poppins Medium"/>
              </a:rPr>
              <a:t>questionario</a:t>
            </a:r>
            <a:r>
              <a:rPr lang="en-US" sz="2733" b="1" dirty="0">
                <a:solidFill>
                  <a:srgbClr val="FFFFFF"/>
                </a:solidFill>
                <a:latin typeface="Poppins Medium"/>
                <a:ea typeface="Poppins Medium"/>
                <a:cs typeface="Poppins Medium"/>
                <a:sym typeface="Poppins Medium"/>
              </a:rPr>
              <a:t>:</a:t>
            </a:r>
          </a:p>
        </p:txBody>
      </p:sp>
      <p:sp>
        <p:nvSpPr>
          <p:cNvPr id="7" name="TextBox 7"/>
          <p:cNvSpPr txBox="1"/>
          <p:nvPr/>
        </p:nvSpPr>
        <p:spPr>
          <a:xfrm>
            <a:off x="1578720" y="8477040"/>
            <a:ext cx="11005158" cy="737535"/>
          </a:xfrm>
          <a:prstGeom prst="rect">
            <a:avLst/>
          </a:prstGeom>
        </p:spPr>
        <p:txBody>
          <a:bodyPr lIns="0" tIns="0" rIns="0" bIns="0" rtlCol="0" anchor="t">
            <a:spAutoFit/>
          </a:bodyPr>
          <a:lstStyle/>
          <a:p>
            <a:pPr algn="l">
              <a:lnSpc>
                <a:spcPts val="2923"/>
              </a:lnSpc>
            </a:pPr>
            <a:r>
              <a:rPr lang="en-US" sz="2088" u="sng" dirty="0">
                <a:solidFill>
                  <a:schemeClr val="bg1">
                    <a:lumMod val="75000"/>
                  </a:schemeClr>
                </a:solidFill>
                <a:latin typeface="Poppins Light"/>
                <a:ea typeface="Poppins Light"/>
                <a:cs typeface="Poppins Light"/>
                <a:sym typeface="Poppins Light"/>
                <a:hlinkClick r:id="rId3" tooltip="https://docs.google.com/forms/d/e/1FAIpQLSdb1WUaFM8BLujE531KMBY4Z07wpxuX75TOkh_OmIaQguk4RA/viewform?usp=send_form">
                  <a:extLst>
                    <a:ext uri="{A12FA001-AC4F-418D-AE19-62706E023703}">
                      <ahyp:hlinkClr xmlns:ahyp="http://schemas.microsoft.com/office/drawing/2018/hyperlinkcolor" val="tx"/>
                    </a:ext>
                  </a:extLst>
                </a:hlinkClick>
              </a:rPr>
              <a:t>https://docs.google.com/forms/d/e/1FAIpQLSdb1WUaFM8BLujE531KMBY4Z07wpxuX75TOkh_OmIaQguk4RA/viewform?usp=send_form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457200" y="684522"/>
            <a:ext cx="12462399" cy="982000"/>
          </a:xfrm>
          <a:prstGeom prst="rect">
            <a:avLst/>
          </a:prstGeom>
        </p:spPr>
        <p:txBody>
          <a:bodyPr lIns="0" tIns="0" rIns="0" bIns="0" rtlCol="0" anchor="t">
            <a:spAutoFit/>
          </a:bodyPr>
          <a:lstStyle/>
          <a:p>
            <a:pPr marL="0" lvl="0" indent="0" algn="l">
              <a:lnSpc>
                <a:spcPts val="7438"/>
              </a:lnSpc>
              <a:spcBef>
                <a:spcPct val="0"/>
              </a:spcBef>
            </a:pPr>
            <a:r>
              <a:rPr lang="en-US" sz="12000" dirty="0">
                <a:solidFill>
                  <a:schemeClr val="bg1"/>
                </a:solidFill>
                <a:effectLst>
                  <a:outerShdw blurRad="38100" dist="38100" dir="2700000" algn="tl">
                    <a:srgbClr val="000000">
                      <a:alpha val="43137"/>
                    </a:srgbClr>
                  </a:outerShdw>
                </a:effectLst>
                <a:latin typeface="Computer Says No"/>
                <a:ea typeface="Computer Says No"/>
                <a:cs typeface="Computer Says No"/>
                <a:sym typeface="Computer Says No"/>
              </a:rPr>
              <a:t>UTILIZZO QUESTIONARIO:</a:t>
            </a:r>
          </a:p>
        </p:txBody>
      </p:sp>
      <p:sp>
        <p:nvSpPr>
          <p:cNvPr id="3" name="TextBox 3"/>
          <p:cNvSpPr txBox="1"/>
          <p:nvPr/>
        </p:nvSpPr>
        <p:spPr>
          <a:xfrm>
            <a:off x="598309" y="2215374"/>
            <a:ext cx="12914491" cy="1720407"/>
          </a:xfrm>
          <a:prstGeom prst="rect">
            <a:avLst/>
          </a:prstGeom>
        </p:spPr>
        <p:txBody>
          <a:bodyPr lIns="0" tIns="0" rIns="0" bIns="0" rtlCol="0" anchor="t">
            <a:spAutoFit/>
          </a:bodyPr>
          <a:lstStyle/>
          <a:p>
            <a:pPr>
              <a:lnSpc>
                <a:spcPts val="4863"/>
              </a:lnSpc>
            </a:pP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I </a:t>
            </a:r>
            <a:r>
              <a:rPr lang="en-US" sz="3001" i="1" dirty="0" err="1">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dati</a:t>
            </a: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 </a:t>
            </a:r>
            <a:r>
              <a:rPr lang="en-US" sz="3001" i="1" dirty="0" err="1">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raccolti</a:t>
            </a: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 ci </a:t>
            </a:r>
            <a:r>
              <a:rPr lang="en-US" sz="3001" i="1" dirty="0" err="1">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hanno</a:t>
            </a: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 </a:t>
            </a:r>
            <a:r>
              <a:rPr lang="en-US" sz="3001" i="1" dirty="0" err="1">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guidato</a:t>
            </a: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 </a:t>
            </a:r>
            <a:r>
              <a:rPr lang="en-US" sz="3001" i="1" dirty="0" err="1">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nella</a:t>
            </a: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 </a:t>
            </a:r>
            <a:r>
              <a:rPr lang="en-US" sz="3001" i="1" dirty="0" err="1">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definizione</a:t>
            </a: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 </a:t>
            </a:r>
            <a:r>
              <a:rPr lang="en-US" sz="3001" i="1" dirty="0" err="1">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delle</a:t>
            </a: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 </a:t>
            </a:r>
            <a:r>
              <a:rPr lang="en-US" sz="3001" i="1" dirty="0" err="1">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domande</a:t>
            </a: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 per </a:t>
            </a:r>
            <a:r>
              <a:rPr lang="en-US" sz="3001" i="1" dirty="0" err="1">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l'intervista</a:t>
            </a:r>
            <a:r>
              <a:rPr lang="en-US" sz="3001" i="1" dirty="0">
                <a:solidFill>
                  <a:srgbClr val="FFFFFF"/>
                </a:solidFill>
                <a:effectLst>
                  <a:outerShdw blurRad="38100" dist="38100" dir="2700000" algn="tl">
                    <a:srgbClr val="000000">
                      <a:alpha val="43137"/>
                    </a:srgbClr>
                  </a:outerShdw>
                </a:effectLst>
                <a:latin typeface="OCR A Extended" panose="02010509020102010303" pitchFamily="50" charset="0"/>
                <a:ea typeface="Poppins Bold"/>
                <a:cs typeface="Poppins Bold"/>
                <a:sym typeface="Poppins Bold"/>
              </a:rPr>
              <a:t>. </a:t>
            </a:r>
          </a:p>
          <a:p>
            <a:pPr>
              <a:lnSpc>
                <a:spcPts val="3729"/>
              </a:lnSpc>
            </a:pPr>
            <a:endParaRPr lang="en-US" sz="3001" b="1" dirty="0">
              <a:solidFill>
                <a:srgbClr val="FFFFFF"/>
              </a:solidFill>
              <a:latin typeface="Poppins Bold"/>
              <a:ea typeface="Poppins Bold"/>
              <a:cs typeface="Poppins Bold"/>
              <a:sym typeface="Poppins Bold"/>
            </a:endParaRPr>
          </a:p>
        </p:txBody>
      </p:sp>
      <p:sp>
        <p:nvSpPr>
          <p:cNvPr id="4" name="Freeform 4"/>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it-IT"/>
          </a:p>
        </p:txBody>
      </p:sp>
      <p:sp>
        <p:nvSpPr>
          <p:cNvPr id="5" name="Freeform 5"/>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it-IT"/>
          </a:p>
        </p:txBody>
      </p:sp>
      <p:sp>
        <p:nvSpPr>
          <p:cNvPr id="6" name="Freeform 6"/>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txBody>
          <a:bodyPr/>
          <a:lstStyle/>
          <a:p>
            <a:endParaRPr lang="it-IT"/>
          </a:p>
        </p:txBody>
      </p:sp>
      <p:sp>
        <p:nvSpPr>
          <p:cNvPr id="9" name="CasellaDiTesto 8">
            <a:extLst>
              <a:ext uri="{FF2B5EF4-FFF2-40B4-BE49-F238E27FC236}">
                <a16:creationId xmlns:a16="http://schemas.microsoft.com/office/drawing/2014/main" id="{5E1B1EF2-CBEC-9E8D-4EDB-9EEFDB0EE6C1}"/>
              </a:ext>
            </a:extLst>
          </p:cNvPr>
          <p:cNvSpPr txBox="1"/>
          <p:nvPr/>
        </p:nvSpPr>
        <p:spPr>
          <a:xfrm>
            <a:off x="1219200" y="4647791"/>
            <a:ext cx="15285914" cy="3377720"/>
          </a:xfrm>
          <a:prstGeom prst="rect">
            <a:avLst/>
          </a:prstGeom>
          <a:noFill/>
        </p:spPr>
        <p:txBody>
          <a:bodyPr wrap="square">
            <a:spAutoFit/>
          </a:bodyPr>
          <a:lstStyle/>
          <a:p>
            <a:pPr>
              <a:lnSpc>
                <a:spcPts val="3729"/>
              </a:lnSpc>
            </a:pPr>
            <a:r>
              <a:rPr lang="it-IT" sz="2300" dirty="0">
                <a:solidFill>
                  <a:srgbClr val="FFFFFF"/>
                </a:solidFill>
                <a:latin typeface="Poppins Light"/>
                <a:ea typeface="Poppins Light"/>
                <a:cs typeface="Poppins Light"/>
                <a:sym typeface="Poppins Light"/>
              </a:rPr>
              <a:t>Dal questionario è emerso che: </a:t>
            </a:r>
          </a:p>
          <a:p>
            <a:pPr marL="800100" lvl="1" indent="-342900">
              <a:lnSpc>
                <a:spcPts val="3729"/>
              </a:lnSpc>
              <a:buFont typeface="Arial" panose="020B0604020202020204" pitchFamily="34" charset="0"/>
              <a:buChar char="•"/>
            </a:pPr>
            <a:r>
              <a:rPr lang="it-IT" sz="2300" b="1" dirty="0">
                <a:solidFill>
                  <a:schemeClr val="bg1"/>
                </a:solidFill>
                <a:latin typeface="Poppins Light"/>
                <a:ea typeface="Poppins Light"/>
                <a:cs typeface="Poppins Light"/>
                <a:sym typeface="Poppins Light"/>
              </a:rPr>
              <a:t>Nessuno</a:t>
            </a:r>
            <a:r>
              <a:rPr lang="it-IT" sz="2300" dirty="0">
                <a:solidFill>
                  <a:srgbClr val="BFBFBF"/>
                </a:solidFill>
                <a:latin typeface="Poppins Light"/>
                <a:ea typeface="Poppins Light"/>
                <a:cs typeface="Poppins Light"/>
                <a:sym typeface="Poppins Light"/>
              </a:rPr>
              <a:t> ha dichiarato di non </a:t>
            </a:r>
            <a:r>
              <a:rPr lang="it-IT" sz="2300" b="1" dirty="0">
                <a:solidFill>
                  <a:schemeClr val="bg1"/>
                </a:solidFill>
                <a:latin typeface="Poppins Light"/>
                <a:ea typeface="Poppins Light"/>
                <a:cs typeface="Poppins Light"/>
                <a:sym typeface="Poppins Light"/>
              </a:rPr>
              <a:t>distrarsi</a:t>
            </a:r>
            <a:r>
              <a:rPr lang="it-IT" sz="2300" dirty="0">
                <a:solidFill>
                  <a:srgbClr val="BFBFBF"/>
                </a:solidFill>
                <a:latin typeface="Poppins Light"/>
                <a:ea typeface="Poppins Light"/>
                <a:cs typeface="Poppins Light"/>
                <a:sym typeface="Poppins Light"/>
              </a:rPr>
              <a:t> mai con i dispositivi digitali.</a:t>
            </a:r>
          </a:p>
          <a:p>
            <a:pPr marL="800100" lvl="1" indent="-342900">
              <a:lnSpc>
                <a:spcPts val="3729"/>
              </a:lnSpc>
              <a:buFont typeface="Arial" panose="020B0604020202020204" pitchFamily="34" charset="0"/>
              <a:buChar char="•"/>
            </a:pPr>
            <a:r>
              <a:rPr lang="it-IT" sz="2300" b="1" dirty="0">
                <a:solidFill>
                  <a:schemeClr val="bg1"/>
                </a:solidFill>
                <a:latin typeface="Poppins Light"/>
                <a:ea typeface="Poppins Light"/>
                <a:cs typeface="Poppins Light"/>
                <a:sym typeface="Poppins Light"/>
              </a:rPr>
              <a:t>Oltre la metà </a:t>
            </a:r>
            <a:r>
              <a:rPr lang="it-IT" sz="2300" dirty="0">
                <a:solidFill>
                  <a:srgbClr val="BFBFBF"/>
                </a:solidFill>
                <a:latin typeface="Poppins Light"/>
                <a:ea typeface="Poppins Light"/>
                <a:cs typeface="Poppins Light"/>
                <a:sym typeface="Poppins Light"/>
              </a:rPr>
              <a:t>degli studenti fatica a rispettare gli </a:t>
            </a:r>
            <a:r>
              <a:rPr lang="it-IT" sz="2300" b="1" dirty="0">
                <a:solidFill>
                  <a:schemeClr val="bg1"/>
                </a:solidFill>
                <a:latin typeface="Poppins Light"/>
                <a:ea typeface="Poppins Light"/>
                <a:cs typeface="Poppins Light"/>
                <a:sym typeface="Poppins Light"/>
              </a:rPr>
              <a:t>orari di studio</a:t>
            </a:r>
            <a:r>
              <a:rPr lang="it-IT" sz="2300" dirty="0">
                <a:solidFill>
                  <a:srgbClr val="BFBFBF"/>
                </a:solidFill>
                <a:latin typeface="Poppins Light"/>
                <a:ea typeface="Poppins Light"/>
                <a:cs typeface="Poppins Light"/>
                <a:sym typeface="Poppins Light"/>
              </a:rPr>
              <a:t> prefissati.</a:t>
            </a:r>
          </a:p>
          <a:p>
            <a:pPr marL="800100" lvl="1" indent="-342900">
              <a:lnSpc>
                <a:spcPts val="3729"/>
              </a:lnSpc>
              <a:buFont typeface="Arial" panose="020B0604020202020204" pitchFamily="34" charset="0"/>
              <a:buChar char="•"/>
            </a:pPr>
            <a:r>
              <a:rPr lang="it-IT" sz="2300" b="1" dirty="0">
                <a:solidFill>
                  <a:schemeClr val="bg1"/>
                </a:solidFill>
                <a:latin typeface="Poppins Light"/>
                <a:ea typeface="Poppins Light"/>
                <a:cs typeface="Poppins Light"/>
                <a:sym typeface="Poppins Light"/>
              </a:rPr>
              <a:t>Quasi i tre quarti </a:t>
            </a:r>
            <a:r>
              <a:rPr lang="it-IT" sz="2300" dirty="0">
                <a:solidFill>
                  <a:srgbClr val="BFBFBF"/>
                </a:solidFill>
                <a:latin typeface="Poppins Light"/>
                <a:ea typeface="Poppins Light"/>
                <a:cs typeface="Poppins Light"/>
                <a:sym typeface="Poppins Light"/>
              </a:rPr>
              <a:t>hanno </a:t>
            </a:r>
            <a:r>
              <a:rPr lang="it-IT" sz="2300" b="1" dirty="0">
                <a:solidFill>
                  <a:schemeClr val="bg1"/>
                </a:solidFill>
                <a:latin typeface="Poppins Light"/>
                <a:ea typeface="Poppins Light"/>
                <a:cs typeface="Poppins Light"/>
                <a:sym typeface="Poppins Light"/>
              </a:rPr>
              <a:t>modificato</a:t>
            </a:r>
            <a:r>
              <a:rPr lang="it-IT" sz="2300" dirty="0">
                <a:solidFill>
                  <a:srgbClr val="BFBFBF"/>
                </a:solidFill>
                <a:latin typeface="Poppins Light"/>
                <a:ea typeface="Poppins Light"/>
                <a:cs typeface="Poppins Light"/>
                <a:sym typeface="Poppins Light"/>
              </a:rPr>
              <a:t> il proprio </a:t>
            </a:r>
            <a:r>
              <a:rPr lang="it-IT" sz="2300" b="1" dirty="0">
                <a:solidFill>
                  <a:schemeClr val="bg1"/>
                </a:solidFill>
                <a:latin typeface="Poppins Light"/>
                <a:ea typeface="Poppins Light"/>
                <a:cs typeface="Poppins Light"/>
                <a:sym typeface="Poppins Light"/>
              </a:rPr>
              <a:t>metodo di studio </a:t>
            </a:r>
            <a:r>
              <a:rPr lang="it-IT" sz="2300" dirty="0">
                <a:solidFill>
                  <a:srgbClr val="BFBFBF"/>
                </a:solidFill>
                <a:latin typeface="Poppins Light"/>
                <a:ea typeface="Poppins Light"/>
                <a:cs typeface="Poppins Light"/>
                <a:sym typeface="Poppins Light"/>
              </a:rPr>
              <a:t>passando a un nuovo ciclo.</a:t>
            </a:r>
          </a:p>
          <a:p>
            <a:pPr marL="800100" lvl="1" indent="-342900">
              <a:lnSpc>
                <a:spcPts val="3729"/>
              </a:lnSpc>
              <a:buFont typeface="Arial" panose="020B0604020202020204" pitchFamily="34" charset="0"/>
              <a:buChar char="•"/>
            </a:pPr>
            <a:r>
              <a:rPr lang="it-IT" sz="2300" b="1" dirty="0">
                <a:solidFill>
                  <a:schemeClr val="bg1"/>
                </a:solidFill>
                <a:latin typeface="Poppins Light"/>
                <a:ea typeface="Poppins Light"/>
                <a:cs typeface="Poppins Light"/>
                <a:sym typeface="Poppins Light"/>
              </a:rPr>
              <a:t>Molti</a:t>
            </a:r>
            <a:r>
              <a:rPr lang="it-IT" sz="2300" dirty="0">
                <a:solidFill>
                  <a:srgbClr val="BFBFBF"/>
                </a:solidFill>
                <a:latin typeface="Poppins Light"/>
                <a:ea typeface="Poppins Light"/>
                <a:cs typeface="Poppins Light"/>
                <a:sym typeface="Poppins Light"/>
              </a:rPr>
              <a:t> studenti dichiarano di </a:t>
            </a:r>
            <a:r>
              <a:rPr lang="it-IT" sz="2300" b="1" dirty="0">
                <a:solidFill>
                  <a:schemeClr val="bg1"/>
                </a:solidFill>
                <a:latin typeface="Poppins Light"/>
                <a:ea typeface="Poppins Light"/>
                <a:cs typeface="Poppins Light"/>
                <a:sym typeface="Poppins Light"/>
              </a:rPr>
              <a:t>non sapere </a:t>
            </a:r>
            <a:r>
              <a:rPr lang="it-IT" sz="2300" dirty="0">
                <a:solidFill>
                  <a:srgbClr val="BFBFBF"/>
                </a:solidFill>
                <a:latin typeface="Poppins Light"/>
                <a:ea typeface="Poppins Light"/>
                <a:cs typeface="Poppins Light"/>
                <a:sym typeface="Poppins Light"/>
              </a:rPr>
              <a:t>da dove iniziare quando </a:t>
            </a:r>
            <a:r>
              <a:rPr lang="it-IT" sz="2300" b="1" dirty="0">
                <a:solidFill>
                  <a:schemeClr val="bg1"/>
                </a:solidFill>
                <a:latin typeface="Poppins Light"/>
                <a:ea typeface="Poppins Light"/>
                <a:cs typeface="Poppins Light"/>
                <a:sym typeface="Poppins Light"/>
              </a:rPr>
              <a:t>il materiale </a:t>
            </a:r>
            <a:r>
              <a:rPr lang="it-IT" sz="2300" dirty="0">
                <a:solidFill>
                  <a:srgbClr val="BFBFBF"/>
                </a:solidFill>
                <a:latin typeface="Poppins Light"/>
                <a:ea typeface="Poppins Light"/>
                <a:cs typeface="Poppins Light"/>
                <a:sym typeface="Poppins Light"/>
              </a:rPr>
              <a:t>da affrontare </a:t>
            </a:r>
            <a:r>
              <a:rPr lang="it-IT" sz="2300" b="1" dirty="0">
                <a:solidFill>
                  <a:schemeClr val="bg1"/>
                </a:solidFill>
                <a:latin typeface="Poppins Light"/>
                <a:ea typeface="Poppins Light"/>
                <a:cs typeface="Poppins Light"/>
                <a:sym typeface="Poppins Light"/>
              </a:rPr>
              <a:t>è molto</a:t>
            </a:r>
            <a:r>
              <a:rPr lang="it-IT" sz="2300" dirty="0">
                <a:solidFill>
                  <a:srgbClr val="BFBFBF"/>
                </a:solidFill>
                <a:latin typeface="Poppins Light"/>
                <a:ea typeface="Poppins Light"/>
                <a:cs typeface="Poppins Light"/>
                <a:sym typeface="Poppins Light"/>
              </a:rPr>
              <a:t>.</a:t>
            </a:r>
          </a:p>
          <a:p>
            <a:pPr marL="800100" lvl="1" indent="-342900">
              <a:lnSpc>
                <a:spcPts val="3729"/>
              </a:lnSpc>
              <a:buFont typeface="Arial" panose="020B0604020202020204" pitchFamily="34" charset="0"/>
              <a:buChar char="•"/>
            </a:pPr>
            <a:r>
              <a:rPr lang="it-IT" sz="2300" dirty="0">
                <a:solidFill>
                  <a:srgbClr val="BFBFBF"/>
                </a:solidFill>
                <a:latin typeface="Poppins Light"/>
                <a:ea typeface="Poppins Light"/>
                <a:cs typeface="Poppins Light"/>
                <a:sym typeface="Poppins Light"/>
              </a:rPr>
              <a:t>Questi risultati hanno portato ad approfondire il tema dell’organizzazione dello studio, analizzando approcci, tecniche e difficoltà.</a:t>
            </a:r>
            <a:endParaRPr lang="en-US" sz="2300" dirty="0">
              <a:solidFill>
                <a:srgbClr val="BFBFBF"/>
              </a:solidFill>
              <a:latin typeface="Poppins Light"/>
              <a:ea typeface="Poppins Light"/>
              <a:cs typeface="Poppins Light"/>
              <a:sym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3" name="Picture 2" descr="Grafico delle risposte di Moduli. Titolo della domanda: Quanto spesso ti senti distratto/a dai dispositivi digitali durante lo studio?. Numero di risposte: 190 risposte.">
            <a:extLst>
              <a:ext uri="{FF2B5EF4-FFF2-40B4-BE49-F238E27FC236}">
                <a16:creationId xmlns:a16="http://schemas.microsoft.com/office/drawing/2014/main" id="{02214542-FF4F-F884-F986-09A55ABD65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739"/>
          <a:stretch>
            <a:fillRect/>
          </a:stretch>
        </p:blipFill>
        <p:spPr bwMode="auto">
          <a:xfrm>
            <a:off x="228600" y="3326129"/>
            <a:ext cx="7604046" cy="4082172"/>
          </a:xfrm>
          <a:prstGeom prst="roundRect">
            <a:avLst>
              <a:gd name="adj" fmla="val 7956"/>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4" name="Picture 4" descr="Grafico delle risposte di Moduli. Titolo della domanda: Quanto spesso ti capita di non sapere da dove iniziare quando hai molto materiale da studiare?. Numero di risposte: 190 risposte.">
            <a:extLst>
              <a:ext uri="{FF2B5EF4-FFF2-40B4-BE49-F238E27FC236}">
                <a16:creationId xmlns:a16="http://schemas.microsoft.com/office/drawing/2014/main" id="{B503FE4F-8B07-D228-67EC-CBD89FD46B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8" r="3137"/>
          <a:stretch>
            <a:fillRect/>
          </a:stretch>
        </p:blipFill>
        <p:spPr bwMode="auto">
          <a:xfrm>
            <a:off x="8839200" y="5782521"/>
            <a:ext cx="9220200" cy="4082174"/>
          </a:xfrm>
          <a:prstGeom prst="roundRect">
            <a:avLst>
              <a:gd name="adj" fmla="val 7956"/>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5" name="Picture 2" descr="Grafico delle risposte di Moduli. Titolo della domanda: SE UTILIZZI QUALCHE STRUMENTO DI ORGANIZZAZIONE:&#10;Quanto spesso riesci a rispettare gli orari di studio prefissati?. Numero di risposte: 140 risposte.">
            <a:extLst>
              <a:ext uri="{FF2B5EF4-FFF2-40B4-BE49-F238E27FC236}">
                <a16:creationId xmlns:a16="http://schemas.microsoft.com/office/drawing/2014/main" id="{974184FC-E370-6DFC-A88E-FE61F88D5E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3108" y="422306"/>
            <a:ext cx="9012384" cy="4082173"/>
          </a:xfrm>
          <a:prstGeom prst="roundRect">
            <a:avLst>
              <a:gd name="adj" fmla="val 8205"/>
            </a:avLst>
          </a:prstGeom>
          <a:noFill/>
          <a:effectLst>
            <a:softEdge rad="1270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4903107F-43FF-3A04-4A4E-BD1F761BFA13}"/>
            </a:ext>
          </a:extLst>
        </p:cNvPr>
        <p:cNvGrpSpPr/>
        <p:nvPr/>
      </p:nvGrpSpPr>
      <p:grpSpPr>
        <a:xfrm>
          <a:off x="0" y="0"/>
          <a:ext cx="0" cy="0"/>
          <a:chOff x="0" y="0"/>
          <a:chExt cx="0" cy="0"/>
        </a:xfrm>
      </p:grpSpPr>
      <p:pic>
        <p:nvPicPr>
          <p:cNvPr id="2" name="Picture 4" descr="Grafico delle risposte di Moduli. Titolo della domanda: &quot;Con l&amp;apos;inizio del nuovo ciclo, ho sentito il bisogno di cambiare il mio metodo di studio&quot; . Numero di risposte: 190 risposte.">
            <a:extLst>
              <a:ext uri="{FF2B5EF4-FFF2-40B4-BE49-F238E27FC236}">
                <a16:creationId xmlns:a16="http://schemas.microsoft.com/office/drawing/2014/main" id="{7C9F8EA5-A2E8-0C06-DC60-4DC12BE0DE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565"/>
          <a:stretch>
            <a:fillRect/>
          </a:stretch>
        </p:blipFill>
        <p:spPr bwMode="auto">
          <a:xfrm>
            <a:off x="7772400" y="5287801"/>
            <a:ext cx="10125371" cy="4810371"/>
          </a:xfrm>
          <a:prstGeom prst="roundRect">
            <a:avLst>
              <a:gd name="adj" fmla="val 9486"/>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6" name="Picture 2" descr="Grafico delle risposte di Moduli. Titolo della domanda: Ti capita di non riuscire a prepararti come avresti voluto per un esame/test?. Numero di risposte: 190 risposte.">
            <a:extLst>
              <a:ext uri="{FF2B5EF4-FFF2-40B4-BE49-F238E27FC236}">
                <a16:creationId xmlns:a16="http://schemas.microsoft.com/office/drawing/2014/main" id="{818CEAC1-A1F0-4D47-6ADC-12E70388BB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399"/>
          <a:stretch>
            <a:fillRect/>
          </a:stretch>
        </p:blipFill>
        <p:spPr bwMode="auto">
          <a:xfrm>
            <a:off x="457200" y="448725"/>
            <a:ext cx="9228370" cy="4810371"/>
          </a:xfrm>
          <a:prstGeom prst="roundRect">
            <a:avLst>
              <a:gd name="adj" fmla="val 8359"/>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E5C13812-D58F-53BD-4352-E93B1EBF3D7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16218430-AEC6-732F-D76A-E21238D89D80}"/>
              </a:ext>
            </a:extLst>
          </p:cNvPr>
          <p:cNvSpPr txBox="1"/>
          <p:nvPr/>
        </p:nvSpPr>
        <p:spPr>
          <a:xfrm>
            <a:off x="1600200" y="800100"/>
            <a:ext cx="14150410" cy="978729"/>
          </a:xfrm>
          <a:prstGeom prst="rect">
            <a:avLst/>
          </a:prstGeom>
        </p:spPr>
        <p:txBody>
          <a:bodyPr lIns="0" tIns="0" rIns="0" bIns="0" rtlCol="0" anchor="t">
            <a:spAutoFit/>
          </a:bodyPr>
          <a:lstStyle/>
          <a:p>
            <a:pPr marL="0" marR="0" lvl="0" indent="0" algn="ctr" defTabSz="914400" rtl="0" eaLnBrk="1" fontAlgn="auto" latinLnBrk="0" hangingPunct="1">
              <a:lnSpc>
                <a:spcPts val="7637"/>
              </a:lnSpc>
              <a:spcBef>
                <a:spcPct val="0"/>
              </a:spcBef>
              <a:spcAft>
                <a:spcPts val="0"/>
              </a:spcAft>
              <a:buClrTx/>
              <a:buSzTx/>
              <a:buFontTx/>
              <a:buNone/>
              <a:tabLst/>
              <a:defRPr/>
            </a:pPr>
            <a:r>
              <a:rPr kumimoji="0" lang="en-US" sz="11000" b="0" i="0" u="none" strike="noStrike" kern="1200" cap="none" spc="0" normalizeH="0" baseline="0" noProof="0" dirty="0">
                <a:ln>
                  <a:noFill/>
                </a:ln>
                <a:solidFill>
                  <a:schemeClr val="bg1"/>
                </a:solidFill>
                <a:effectLst/>
                <a:uLnTx/>
                <a:uFillTx/>
                <a:latin typeface="Computer Says No"/>
                <a:ea typeface="Computer Says No"/>
                <a:cs typeface="Computer Says No"/>
                <a:sym typeface="Computer Says No"/>
              </a:rPr>
              <a:t>LE PRINCIPALI SFIDE RISCONTRATE</a:t>
            </a:r>
          </a:p>
        </p:txBody>
      </p:sp>
      <p:sp>
        <p:nvSpPr>
          <p:cNvPr id="16" name="Freeform 16">
            <a:extLst>
              <a:ext uri="{FF2B5EF4-FFF2-40B4-BE49-F238E27FC236}">
                <a16:creationId xmlns:a16="http://schemas.microsoft.com/office/drawing/2014/main" id="{EB3598A2-97E6-8066-6E5A-3900650CA7C9}"/>
              </a:ext>
            </a:extLst>
          </p:cNvPr>
          <p:cNvSpPr/>
          <p:nvPr/>
        </p:nvSpPr>
        <p:spPr>
          <a:xfrm>
            <a:off x="16211998" y="-1770577"/>
            <a:ext cx="4152004" cy="3541155"/>
          </a:xfrm>
          <a:custGeom>
            <a:avLst/>
            <a:gdLst/>
            <a:ahLst/>
            <a:cxnLst/>
            <a:rect l="l" t="t" r="r" b="b"/>
            <a:pathLst>
              <a:path w="4152004" h="3541155">
                <a:moveTo>
                  <a:pt x="0" y="0"/>
                </a:moveTo>
                <a:lnTo>
                  <a:pt x="4152004" y="0"/>
                </a:lnTo>
                <a:lnTo>
                  <a:pt x="4152004" y="3541154"/>
                </a:lnTo>
                <a:lnTo>
                  <a:pt x="0" y="3541154"/>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pic>
        <p:nvPicPr>
          <p:cNvPr id="18" name="Immagine 17" descr="Immagine che contiene testo, Carattere, schermata, grafica">
            <a:extLst>
              <a:ext uri="{FF2B5EF4-FFF2-40B4-BE49-F238E27FC236}">
                <a16:creationId xmlns:a16="http://schemas.microsoft.com/office/drawing/2014/main" id="{3014277D-1656-E309-3E6D-AEEE3B71825B}"/>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228600" y="2400300"/>
            <a:ext cx="10439400" cy="7380453"/>
          </a:xfrm>
          <a:prstGeom prst="roundRect">
            <a:avLst>
              <a:gd name="adj" fmla="val 9158"/>
            </a:avLst>
          </a:prstGeom>
          <a:effectLst>
            <a:softEdge rad="127000"/>
          </a:effectLst>
        </p:spPr>
      </p:pic>
      <p:sp>
        <p:nvSpPr>
          <p:cNvPr id="20" name="CasellaDiTesto 19">
            <a:extLst>
              <a:ext uri="{FF2B5EF4-FFF2-40B4-BE49-F238E27FC236}">
                <a16:creationId xmlns:a16="http://schemas.microsoft.com/office/drawing/2014/main" id="{3641B32E-A267-4529-3531-ED1C2F1C6845}"/>
              </a:ext>
            </a:extLst>
          </p:cNvPr>
          <p:cNvSpPr txBox="1"/>
          <p:nvPr/>
        </p:nvSpPr>
        <p:spPr>
          <a:xfrm>
            <a:off x="10668000" y="4162626"/>
            <a:ext cx="7162800" cy="3855799"/>
          </a:xfrm>
          <a:prstGeom prst="rect">
            <a:avLst/>
          </a:prstGeom>
          <a:noFill/>
        </p:spPr>
        <p:txBody>
          <a:bodyPr wrap="square">
            <a:spAutoFit/>
          </a:bodyPr>
          <a:lstStyle/>
          <a:p>
            <a:pPr>
              <a:lnSpc>
                <a:spcPts val="3729"/>
              </a:lnSpc>
            </a:pPr>
            <a:r>
              <a:rPr lang="it-IT" sz="2400" dirty="0">
                <a:solidFill>
                  <a:schemeClr val="bg1"/>
                </a:solidFill>
                <a:latin typeface="Poppins Light" panose="00000400000000000000" pitchFamily="2" charset="0"/>
                <a:cs typeface="Poppins Light" panose="00000400000000000000" pitchFamily="2" charset="0"/>
              </a:rPr>
              <a:t>A fianco è riportata una rappresentazione visiva delle risposte raccolte sulle principali difficoltà incontrate dagli studenti nel passaggio dal liceo all’università. Come emerge dai dati, le sfide più significative riguardano l’organizzazione dello studio, indicata dal 35,7% degli studenti, e la gestione del tempo, segnalata dal 26,2%.</a:t>
            </a:r>
            <a:endParaRPr lang="en-US" sz="2200" dirty="0">
              <a:solidFill>
                <a:schemeClr val="bg1"/>
              </a:solidFill>
              <a:latin typeface="Poppins Light" panose="00000400000000000000" pitchFamily="2" charset="0"/>
              <a:ea typeface="Poppins Light"/>
              <a:cs typeface="Poppins Light" panose="00000400000000000000" pitchFamily="2" charset="0"/>
              <a:sym typeface="Poppins Light"/>
            </a:endParaRPr>
          </a:p>
        </p:txBody>
      </p:sp>
      <p:pic>
        <p:nvPicPr>
          <p:cNvPr id="3" name="Immagine 2" descr="Immagine che contiene testo, schermata, Carattere">
            <a:extLst>
              <a:ext uri="{FF2B5EF4-FFF2-40B4-BE49-F238E27FC236}">
                <a16:creationId xmlns:a16="http://schemas.microsoft.com/office/drawing/2014/main" id="{DCCE751D-9A01-251D-29AF-EEEF85DCE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86"/>
            <a:ext cx="18285714" cy="10285714"/>
          </a:xfrm>
          <a:prstGeom prst="rect">
            <a:avLst/>
          </a:prstGeom>
        </p:spPr>
      </p:pic>
    </p:spTree>
    <p:extLst>
      <p:ext uri="{BB962C8B-B14F-4D97-AF65-F5344CB8AC3E}">
        <p14:creationId xmlns:p14="http://schemas.microsoft.com/office/powerpoint/2010/main" val="1220137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4632</Words>
  <Application>Microsoft Office PowerPoint</Application>
  <PresentationFormat>Personalizzato</PresentationFormat>
  <Paragraphs>491</Paragraphs>
  <Slides>42</Slides>
  <Notes>2</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42</vt:i4>
      </vt:variant>
    </vt:vector>
  </HeadingPairs>
  <TitlesOfParts>
    <vt:vector size="53" baseType="lpstr">
      <vt:lpstr>Poppins</vt:lpstr>
      <vt:lpstr>Arial</vt:lpstr>
      <vt:lpstr>Poppins Bold Italics</vt:lpstr>
      <vt:lpstr>Poppins Light</vt:lpstr>
      <vt:lpstr>OCR A Extended</vt:lpstr>
      <vt:lpstr>Computer Says No</vt:lpstr>
      <vt:lpstr>Calibri</vt:lpstr>
      <vt:lpstr>Aptos</vt:lpstr>
      <vt:lpstr>Poppins Bold</vt:lpstr>
      <vt:lpstr>Poppins Medium</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Nicola Iovino</dc:creator>
  <cp:lastModifiedBy>Nicola Iovino</cp:lastModifiedBy>
  <cp:revision>6</cp:revision>
  <dcterms:created xsi:type="dcterms:W3CDTF">2006-08-16T00:00:00Z</dcterms:created>
  <dcterms:modified xsi:type="dcterms:W3CDTF">2025-10-13T20:39:55Z</dcterms:modified>
  <dc:identifier>DAG1e78tips</dc:identifier>
</cp:coreProperties>
</file>